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4" r:id="rId2"/>
    <p:sldMasterId id="2147483668" r:id="rId3"/>
    <p:sldMasterId id="2147483672" r:id="rId4"/>
  </p:sldMasterIdLst>
  <p:sldIdLst>
    <p:sldId id="314" r:id="rId5"/>
    <p:sldId id="315" r:id="rId6"/>
    <p:sldId id="316" r:id="rId7"/>
    <p:sldId id="277" r:id="rId8"/>
    <p:sldId id="279" r:id="rId9"/>
    <p:sldId id="280" r:id="rId10"/>
    <p:sldId id="259"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 id="296" r:id="rId24"/>
    <p:sldId id="260" r:id="rId25"/>
    <p:sldId id="300" r:id="rId26"/>
    <p:sldId id="302" r:id="rId27"/>
    <p:sldId id="317" r:id="rId28"/>
    <p:sldId id="298" r:id="rId29"/>
    <p:sldId id="261" r:id="rId30"/>
    <p:sldId id="303" r:id="rId31"/>
    <p:sldId id="304" r:id="rId32"/>
    <p:sldId id="306" r:id="rId33"/>
    <p:sldId id="307" r:id="rId34"/>
    <p:sldId id="262" r:id="rId35"/>
    <p:sldId id="263" r:id="rId36"/>
    <p:sldId id="264" r:id="rId37"/>
    <p:sldId id="305" r:id="rId38"/>
    <p:sldId id="308" r:id="rId39"/>
    <p:sldId id="309" r:id="rId40"/>
    <p:sldId id="310" r:id="rId41"/>
    <p:sldId id="311" r:id="rId42"/>
    <p:sldId id="313" r:id="rId43"/>
    <p:sldId id="312" r:id="rId44"/>
    <p:sldId id="265" r:id="rId45"/>
    <p:sldId id="266" r:id="rId46"/>
    <p:sldId id="267" r:id="rId47"/>
    <p:sldId id="268" r:id="rId48"/>
    <p:sldId id="269" r:id="rId49"/>
    <p:sldId id="270" r:id="rId50"/>
    <p:sldId id="271" r:id="rId51"/>
    <p:sldId id="272" r:id="rId52"/>
    <p:sldId id="273" r:id="rId53"/>
    <p:sldId id="274" r:id="rId54"/>
    <p:sldId id="281" r:id="rId55"/>
    <p:sldId id="282" r:id="rId56"/>
    <p:sldId id="283" r:id="rId5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556" autoAdjust="0"/>
  </p:normalViewPr>
  <p:slideViewPr>
    <p:cSldViewPr>
      <p:cViewPr>
        <p:scale>
          <a:sx n="81" d="100"/>
          <a:sy n="81" d="100"/>
        </p:scale>
        <p:origin x="-744" y="216"/>
      </p:cViewPr>
      <p:guideLst>
        <p:guide orient="horz" pos="2160"/>
        <p:guide pos="2880"/>
      </p:guideLst>
    </p:cSldViewPr>
  </p:slideViewPr>
  <p:outlineViewPr>
    <p:cViewPr>
      <p:scale>
        <a:sx n="33" d="100"/>
        <a:sy n="33" d="100"/>
      </p:scale>
      <p:origin x="0" y="6654"/>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685800" y="2130425"/>
            <a:ext cx="7772400" cy="1514599"/>
          </a:xfrm>
        </p:spPr>
        <p:txBody>
          <a:bodyPr anchor="t" anchorCtr="0">
            <a:noAutofit/>
          </a:bodyPr>
          <a:lstStyle>
            <a:lvl1pPr>
              <a:defRPr b="1">
                <a:solidFill>
                  <a:srgbClr val="004080"/>
                </a:solidFill>
                <a:latin typeface="Lato" panose="020F0502020204030203" pitchFamily="34" charset="0"/>
              </a:defRPr>
            </a:lvl1pPr>
          </a:lstStyle>
          <a:p>
            <a:r>
              <a:rPr lang="de-DE" dirty="0" smtClean="0"/>
              <a:t>Vortragstitel</a:t>
            </a:r>
            <a:endParaRPr lang="de-AT" dirty="0"/>
          </a:p>
        </p:txBody>
      </p:sp>
      <p:sp>
        <p:nvSpPr>
          <p:cNvPr id="3" name="Untertitel 2"/>
          <p:cNvSpPr>
            <a:spLocks noGrp="1"/>
          </p:cNvSpPr>
          <p:nvPr>
            <p:ph type="subTitle" idx="1" hasCustomPrompt="1"/>
          </p:nvPr>
        </p:nvSpPr>
        <p:spPr>
          <a:xfrm>
            <a:off x="1371600" y="3886200"/>
            <a:ext cx="6400800" cy="766936"/>
          </a:xfrm>
        </p:spPr>
        <p:txBody>
          <a:bodyPr>
            <a:noAutofit/>
          </a:bodyPr>
          <a:lstStyle>
            <a:lvl1pPr marL="0" indent="0" algn="ctr">
              <a:buNone/>
              <a:defRPr sz="2800" i="1">
                <a:solidFill>
                  <a:srgbClr val="004080"/>
                </a:solidFill>
                <a:latin typeface="Lato" panose="020F050202020403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Untertitel</a:t>
            </a:r>
            <a:endParaRPr lang="de-AT" dirty="0"/>
          </a:p>
        </p:txBody>
      </p:sp>
      <p:sp>
        <p:nvSpPr>
          <p:cNvPr id="12" name="Textplatzhalter 11"/>
          <p:cNvSpPr>
            <a:spLocks noGrp="1"/>
          </p:cNvSpPr>
          <p:nvPr>
            <p:ph type="body" sz="quarter" idx="13" hasCustomPrompt="1"/>
          </p:nvPr>
        </p:nvSpPr>
        <p:spPr>
          <a:xfrm>
            <a:off x="1907704" y="4941168"/>
            <a:ext cx="5329932" cy="504056"/>
          </a:xfrm>
        </p:spPr>
        <p:txBody>
          <a:bodyPr>
            <a:noAutofit/>
          </a:bodyPr>
          <a:lstStyle>
            <a:lvl1pPr marL="0" indent="0" algn="ctr">
              <a:buNone/>
              <a:defRPr sz="1800">
                <a:solidFill>
                  <a:srgbClr val="A8B7CF"/>
                </a:solidFill>
                <a:latin typeface="Lato" panose="020F0502020204030203" pitchFamily="34" charset="0"/>
              </a:defRPr>
            </a:lvl1pPr>
          </a:lstStyle>
          <a:p>
            <a:pPr lvl="0"/>
            <a:r>
              <a:rPr lang="de-AT" dirty="0" smtClean="0"/>
              <a:t>Vortragender</a:t>
            </a:r>
            <a:endParaRPr lang="de-AT" dirty="0"/>
          </a:p>
        </p:txBody>
      </p:sp>
      <p:cxnSp>
        <p:nvCxnSpPr>
          <p:cNvPr id="15" name="Gerade Verbindung 14"/>
          <p:cNvCxnSpPr/>
          <p:nvPr userDrawn="1"/>
        </p:nvCxnSpPr>
        <p:spPr>
          <a:xfrm flipH="1">
            <a:off x="467544" y="1268760"/>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userDrawn="1"/>
        </p:nvCxnSpPr>
        <p:spPr>
          <a:xfrm flipH="1">
            <a:off x="467544" y="6237312"/>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sp>
        <p:nvSpPr>
          <p:cNvPr id="18" name="Textfeld 17"/>
          <p:cNvSpPr txBox="1"/>
          <p:nvPr userDrawn="1"/>
        </p:nvSpPr>
        <p:spPr>
          <a:xfrm>
            <a:off x="467544" y="6381328"/>
            <a:ext cx="1224136" cy="246221"/>
          </a:xfrm>
          <a:prstGeom prst="rect">
            <a:avLst/>
          </a:prstGeom>
          <a:noFill/>
        </p:spPr>
        <p:txBody>
          <a:bodyPr wrap="square" rtlCol="0">
            <a:spAutoFit/>
          </a:bodyPr>
          <a:lstStyle/>
          <a:p>
            <a:fld id="{B44257DA-5050-452C-84E2-E91F5B0A1F03}" type="datetime1">
              <a:rPr lang="de-AT" sz="1000">
                <a:solidFill>
                  <a:srgbClr val="004080"/>
                </a:solidFill>
                <a:latin typeface="Lato Light" panose="020F0302020204030203" pitchFamily="34" charset="0"/>
              </a:rPr>
              <a:pPr/>
              <a:t>11.01.2016</a:t>
            </a:fld>
            <a:endParaRPr lang="de-AT" sz="1000" dirty="0">
              <a:solidFill>
                <a:srgbClr val="004080"/>
              </a:solidFill>
              <a:latin typeface="Lato Light" panose="020F0302020204030203" pitchFamily="34" charset="0"/>
            </a:endParaRPr>
          </a:p>
        </p:txBody>
      </p:sp>
      <p:sp>
        <p:nvSpPr>
          <p:cNvPr id="19" name="Textfeld 18"/>
          <p:cNvSpPr txBox="1"/>
          <p:nvPr userDrawn="1"/>
        </p:nvSpPr>
        <p:spPr>
          <a:xfrm>
            <a:off x="7524328" y="6381328"/>
            <a:ext cx="1224136" cy="246221"/>
          </a:xfrm>
          <a:prstGeom prst="rect">
            <a:avLst/>
          </a:prstGeom>
          <a:noFill/>
        </p:spPr>
        <p:txBody>
          <a:bodyPr wrap="square" rtlCol="0">
            <a:spAutoFit/>
          </a:bodyPr>
          <a:lstStyle/>
          <a:p>
            <a:pPr algn="r"/>
            <a:fld id="{477C5604-4442-40C2-8905-572C9E118A00}" type="slidenum">
              <a:rPr lang="de-AT" sz="1000">
                <a:solidFill>
                  <a:srgbClr val="004080"/>
                </a:solidFill>
                <a:latin typeface="Lato Light" panose="020F0302020204030203" pitchFamily="34" charset="0"/>
              </a:rPr>
              <a:pPr algn="r"/>
              <a:t>‹Nr.›</a:t>
            </a:fld>
            <a:endParaRPr lang="de-AT" sz="1000" dirty="0">
              <a:solidFill>
                <a:srgbClr val="004080"/>
              </a:solidFill>
              <a:latin typeface="Lato Light" panose="020F0302020204030203" pitchFamily="34" charset="0"/>
            </a:endParaRPr>
          </a:p>
        </p:txBody>
      </p:sp>
      <p:sp>
        <p:nvSpPr>
          <p:cNvPr id="21" name="Textfeld 20"/>
          <p:cNvSpPr txBox="1"/>
          <p:nvPr userDrawn="1"/>
        </p:nvSpPr>
        <p:spPr>
          <a:xfrm>
            <a:off x="3023828" y="6395107"/>
            <a:ext cx="3168352" cy="246221"/>
          </a:xfrm>
          <a:prstGeom prst="rect">
            <a:avLst/>
          </a:prstGeom>
          <a:noFill/>
        </p:spPr>
        <p:txBody>
          <a:bodyPr wrap="square" rtlCol="0">
            <a:spAutoFit/>
          </a:bodyPr>
          <a:lstStyle/>
          <a:p>
            <a:pPr algn="ctr"/>
            <a:r>
              <a:rPr lang="de-AT" sz="1000" dirty="0">
                <a:solidFill>
                  <a:srgbClr val="004080"/>
                </a:solidFill>
                <a:latin typeface="Lato Light" panose="020F0302020204030203" pitchFamily="34" charset="0"/>
              </a:rPr>
              <a:t>Verband österreichischer Banken und Bankiers</a:t>
            </a:r>
          </a:p>
        </p:txBody>
      </p:sp>
      <p:pic>
        <p:nvPicPr>
          <p:cNvPr id="14" name="Picture 10" descr="logo BV.png.jpg"/>
          <p:cNvPicPr>
            <a:picLocks noChangeAspect="1"/>
          </p:cNvPicPr>
          <p:nvPr userDrawn="1"/>
        </p:nvPicPr>
        <p:blipFill>
          <a:blip r:embed="rId2" cstate="print"/>
          <a:stretch>
            <a:fillRect/>
          </a:stretch>
        </p:blipFill>
        <p:spPr>
          <a:xfrm>
            <a:off x="6840464" y="346989"/>
            <a:ext cx="1908000" cy="236673"/>
          </a:xfrm>
          <a:prstGeom prst="rect">
            <a:avLst/>
          </a:prstGeom>
        </p:spPr>
      </p:pic>
    </p:spTree>
    <p:extLst>
      <p:ext uri="{BB962C8B-B14F-4D97-AF65-F5344CB8AC3E}">
        <p14:creationId xmlns:p14="http://schemas.microsoft.com/office/powerpoint/2010/main" val="106754111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685800" y="2130425"/>
            <a:ext cx="7772400" cy="1514599"/>
          </a:xfrm>
        </p:spPr>
        <p:txBody>
          <a:bodyPr anchor="t" anchorCtr="0">
            <a:noAutofit/>
          </a:bodyPr>
          <a:lstStyle>
            <a:lvl1pPr>
              <a:defRPr b="1">
                <a:solidFill>
                  <a:srgbClr val="004080"/>
                </a:solidFill>
                <a:latin typeface="Lato" panose="020F0502020204030203" pitchFamily="34" charset="0"/>
              </a:defRPr>
            </a:lvl1pPr>
          </a:lstStyle>
          <a:p>
            <a:r>
              <a:rPr lang="de-DE" dirty="0" smtClean="0"/>
              <a:t>Vortragstitel</a:t>
            </a:r>
            <a:endParaRPr lang="de-AT" dirty="0"/>
          </a:p>
        </p:txBody>
      </p:sp>
      <p:sp>
        <p:nvSpPr>
          <p:cNvPr id="3" name="Untertitel 2"/>
          <p:cNvSpPr>
            <a:spLocks noGrp="1"/>
          </p:cNvSpPr>
          <p:nvPr>
            <p:ph type="subTitle" idx="1" hasCustomPrompt="1"/>
          </p:nvPr>
        </p:nvSpPr>
        <p:spPr>
          <a:xfrm>
            <a:off x="1371600" y="3886200"/>
            <a:ext cx="6400800" cy="766936"/>
          </a:xfrm>
        </p:spPr>
        <p:txBody>
          <a:bodyPr>
            <a:noAutofit/>
          </a:bodyPr>
          <a:lstStyle>
            <a:lvl1pPr marL="0" indent="0" algn="ctr">
              <a:buNone/>
              <a:defRPr sz="2800" i="1">
                <a:solidFill>
                  <a:srgbClr val="004080"/>
                </a:solidFill>
                <a:latin typeface="Lato" panose="020F050202020403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Untertitel</a:t>
            </a:r>
            <a:endParaRPr lang="de-AT" dirty="0"/>
          </a:p>
        </p:txBody>
      </p:sp>
      <p:sp>
        <p:nvSpPr>
          <p:cNvPr id="12" name="Textplatzhalter 11"/>
          <p:cNvSpPr>
            <a:spLocks noGrp="1"/>
          </p:cNvSpPr>
          <p:nvPr>
            <p:ph type="body" sz="quarter" idx="13" hasCustomPrompt="1"/>
          </p:nvPr>
        </p:nvSpPr>
        <p:spPr>
          <a:xfrm>
            <a:off x="1907704" y="4941168"/>
            <a:ext cx="5329932" cy="504056"/>
          </a:xfrm>
        </p:spPr>
        <p:txBody>
          <a:bodyPr>
            <a:noAutofit/>
          </a:bodyPr>
          <a:lstStyle>
            <a:lvl1pPr marL="0" indent="0" algn="ctr">
              <a:buNone/>
              <a:defRPr sz="1800">
                <a:solidFill>
                  <a:srgbClr val="A8B7CF"/>
                </a:solidFill>
                <a:latin typeface="Lato" panose="020F0502020204030203" pitchFamily="34" charset="0"/>
              </a:defRPr>
            </a:lvl1pPr>
          </a:lstStyle>
          <a:p>
            <a:pPr lvl="0"/>
            <a:r>
              <a:rPr lang="de-AT" dirty="0" smtClean="0"/>
              <a:t>Vortragender</a:t>
            </a:r>
            <a:endParaRPr lang="de-AT" dirty="0"/>
          </a:p>
        </p:txBody>
      </p:sp>
      <p:cxnSp>
        <p:nvCxnSpPr>
          <p:cNvPr id="15" name="Gerade Verbindung 14"/>
          <p:cNvCxnSpPr/>
          <p:nvPr userDrawn="1"/>
        </p:nvCxnSpPr>
        <p:spPr>
          <a:xfrm flipH="1">
            <a:off x="467544" y="1268760"/>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userDrawn="1"/>
        </p:nvCxnSpPr>
        <p:spPr>
          <a:xfrm flipH="1">
            <a:off x="467544" y="6237312"/>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sp>
        <p:nvSpPr>
          <p:cNvPr id="18" name="Textfeld 17"/>
          <p:cNvSpPr txBox="1"/>
          <p:nvPr userDrawn="1"/>
        </p:nvSpPr>
        <p:spPr>
          <a:xfrm>
            <a:off x="467544" y="6381328"/>
            <a:ext cx="1224136" cy="246221"/>
          </a:xfrm>
          <a:prstGeom prst="rect">
            <a:avLst/>
          </a:prstGeom>
          <a:noFill/>
        </p:spPr>
        <p:txBody>
          <a:bodyPr wrap="square" rtlCol="0">
            <a:spAutoFit/>
          </a:bodyPr>
          <a:lstStyle/>
          <a:p>
            <a:fld id="{B44257DA-5050-452C-84E2-E91F5B0A1F03}" type="datetime1">
              <a:rPr lang="de-AT" sz="1000" smtClean="0">
                <a:solidFill>
                  <a:srgbClr val="004080"/>
                </a:solidFill>
                <a:latin typeface="Lato Light" panose="020F0302020204030203" pitchFamily="34" charset="0"/>
              </a:rPr>
              <a:pPr/>
              <a:t>11.01.2016</a:t>
            </a:fld>
            <a:endParaRPr lang="de-AT" sz="1000" dirty="0">
              <a:solidFill>
                <a:srgbClr val="004080"/>
              </a:solidFill>
              <a:latin typeface="Lato Light" panose="020F0302020204030203" pitchFamily="34" charset="0"/>
            </a:endParaRPr>
          </a:p>
        </p:txBody>
      </p:sp>
      <p:sp>
        <p:nvSpPr>
          <p:cNvPr id="19" name="Textfeld 18"/>
          <p:cNvSpPr txBox="1"/>
          <p:nvPr userDrawn="1"/>
        </p:nvSpPr>
        <p:spPr>
          <a:xfrm>
            <a:off x="7524328" y="6381328"/>
            <a:ext cx="1224136" cy="246221"/>
          </a:xfrm>
          <a:prstGeom prst="rect">
            <a:avLst/>
          </a:prstGeom>
          <a:noFill/>
        </p:spPr>
        <p:txBody>
          <a:bodyPr wrap="square" rtlCol="0">
            <a:spAutoFit/>
          </a:bodyPr>
          <a:lstStyle/>
          <a:p>
            <a:pPr algn="r"/>
            <a:fld id="{477C5604-4442-40C2-8905-572C9E118A00}" type="slidenum">
              <a:rPr lang="de-AT" sz="1000" smtClean="0">
                <a:solidFill>
                  <a:srgbClr val="004080"/>
                </a:solidFill>
                <a:latin typeface="Lato Light" panose="020F0302020204030203" pitchFamily="34" charset="0"/>
              </a:rPr>
              <a:pPr algn="r"/>
              <a:t>‹Nr.›</a:t>
            </a:fld>
            <a:endParaRPr lang="de-AT" sz="1000" dirty="0">
              <a:solidFill>
                <a:srgbClr val="004080"/>
              </a:solidFill>
              <a:latin typeface="Lato Light" panose="020F0302020204030203" pitchFamily="34" charset="0"/>
            </a:endParaRPr>
          </a:p>
        </p:txBody>
      </p:sp>
      <p:sp>
        <p:nvSpPr>
          <p:cNvPr id="21" name="Textfeld 20"/>
          <p:cNvSpPr txBox="1"/>
          <p:nvPr userDrawn="1"/>
        </p:nvSpPr>
        <p:spPr>
          <a:xfrm>
            <a:off x="3023828" y="6395107"/>
            <a:ext cx="3168352" cy="246221"/>
          </a:xfrm>
          <a:prstGeom prst="rect">
            <a:avLst/>
          </a:prstGeom>
          <a:noFill/>
        </p:spPr>
        <p:txBody>
          <a:bodyPr wrap="square" rtlCol="0">
            <a:spAutoFit/>
          </a:bodyPr>
          <a:lstStyle/>
          <a:p>
            <a:pPr algn="ctr"/>
            <a:r>
              <a:rPr lang="de-AT" sz="1000" dirty="0" smtClean="0">
                <a:solidFill>
                  <a:srgbClr val="004080"/>
                </a:solidFill>
                <a:latin typeface="Lato Light" panose="020F0302020204030203" pitchFamily="34" charset="0"/>
              </a:rPr>
              <a:t>Verband österreichischer Banken und Bankiers</a:t>
            </a:r>
            <a:endParaRPr lang="de-AT" sz="1000" dirty="0">
              <a:solidFill>
                <a:srgbClr val="004080"/>
              </a:solidFill>
              <a:latin typeface="Lato Light" panose="020F0302020204030203" pitchFamily="34" charset="0"/>
            </a:endParaRPr>
          </a:p>
        </p:txBody>
      </p:sp>
      <p:pic>
        <p:nvPicPr>
          <p:cNvPr id="14" name="Picture 10" descr="logo BV.png.jpg"/>
          <p:cNvPicPr>
            <a:picLocks noChangeAspect="1"/>
          </p:cNvPicPr>
          <p:nvPr userDrawn="1"/>
        </p:nvPicPr>
        <p:blipFill>
          <a:blip r:embed="rId2" cstate="print"/>
          <a:stretch>
            <a:fillRect/>
          </a:stretch>
        </p:blipFill>
        <p:spPr>
          <a:xfrm>
            <a:off x="6840464" y="346989"/>
            <a:ext cx="1908000" cy="236673"/>
          </a:xfrm>
          <a:prstGeom prst="rect">
            <a:avLst/>
          </a:prstGeom>
        </p:spPr>
      </p:pic>
    </p:spTree>
    <p:extLst>
      <p:ext uri="{BB962C8B-B14F-4D97-AF65-F5344CB8AC3E}">
        <p14:creationId xmlns:p14="http://schemas.microsoft.com/office/powerpoint/2010/main" val="81378227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cxnSp>
        <p:nvCxnSpPr>
          <p:cNvPr id="15" name="Gerade Verbindung 14"/>
          <p:cNvCxnSpPr/>
          <p:nvPr userDrawn="1"/>
        </p:nvCxnSpPr>
        <p:spPr>
          <a:xfrm flipH="1">
            <a:off x="467544" y="1268760"/>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userDrawn="1"/>
        </p:nvCxnSpPr>
        <p:spPr>
          <a:xfrm flipH="1">
            <a:off x="467544" y="6237312"/>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sp>
        <p:nvSpPr>
          <p:cNvPr id="10" name="Textplatzhalter 9"/>
          <p:cNvSpPr>
            <a:spLocks noGrp="1"/>
          </p:cNvSpPr>
          <p:nvPr>
            <p:ph type="body" sz="quarter" idx="14" hasCustomPrompt="1"/>
          </p:nvPr>
        </p:nvSpPr>
        <p:spPr>
          <a:xfrm>
            <a:off x="467544" y="405336"/>
            <a:ext cx="5544616" cy="647400"/>
          </a:xfrm>
        </p:spPr>
        <p:txBody>
          <a:bodyPr>
            <a:noAutofit/>
          </a:bodyPr>
          <a:lstStyle>
            <a:lvl1pPr marL="0" indent="0">
              <a:buNone/>
              <a:defRPr sz="3000" b="1" baseline="0">
                <a:solidFill>
                  <a:srgbClr val="004080"/>
                </a:solidFill>
                <a:latin typeface="Lato" panose="020F0502020204030203" pitchFamily="34" charset="0"/>
              </a:defRPr>
            </a:lvl1pPr>
          </a:lstStyle>
          <a:p>
            <a:pPr lvl="0"/>
            <a:r>
              <a:rPr lang="de-AT" dirty="0" smtClean="0"/>
              <a:t>Titel durch Klicken hinzufügen</a:t>
            </a:r>
            <a:endParaRPr lang="de-AT" dirty="0"/>
          </a:p>
        </p:txBody>
      </p:sp>
      <p:sp>
        <p:nvSpPr>
          <p:cNvPr id="14" name="Textfeld 13"/>
          <p:cNvSpPr txBox="1"/>
          <p:nvPr userDrawn="1"/>
        </p:nvSpPr>
        <p:spPr>
          <a:xfrm>
            <a:off x="467544" y="6381328"/>
            <a:ext cx="1224136" cy="246221"/>
          </a:xfrm>
          <a:prstGeom prst="rect">
            <a:avLst/>
          </a:prstGeom>
          <a:noFill/>
        </p:spPr>
        <p:txBody>
          <a:bodyPr wrap="square" rtlCol="0">
            <a:spAutoFit/>
          </a:bodyPr>
          <a:lstStyle/>
          <a:p>
            <a:fld id="{B44257DA-5050-452C-84E2-E91F5B0A1F03}" type="datetime1">
              <a:rPr lang="de-AT" sz="1000" smtClean="0">
                <a:solidFill>
                  <a:srgbClr val="004080"/>
                </a:solidFill>
                <a:latin typeface="Lato Light" panose="020F0302020204030203" pitchFamily="34" charset="0"/>
              </a:rPr>
              <a:pPr/>
              <a:t>11.01.2016</a:t>
            </a:fld>
            <a:endParaRPr lang="de-AT" sz="1000" dirty="0">
              <a:solidFill>
                <a:srgbClr val="004080"/>
              </a:solidFill>
              <a:latin typeface="Lato Light" panose="020F0302020204030203" pitchFamily="34" charset="0"/>
            </a:endParaRPr>
          </a:p>
        </p:txBody>
      </p:sp>
      <p:sp>
        <p:nvSpPr>
          <p:cNvPr id="17" name="Textfeld 16"/>
          <p:cNvSpPr txBox="1"/>
          <p:nvPr userDrawn="1"/>
        </p:nvSpPr>
        <p:spPr>
          <a:xfrm>
            <a:off x="3023828" y="6395107"/>
            <a:ext cx="3168352" cy="246221"/>
          </a:xfrm>
          <a:prstGeom prst="rect">
            <a:avLst/>
          </a:prstGeom>
          <a:noFill/>
        </p:spPr>
        <p:txBody>
          <a:bodyPr wrap="square" rtlCol="0">
            <a:spAutoFit/>
          </a:bodyPr>
          <a:lstStyle/>
          <a:p>
            <a:pPr algn="ctr"/>
            <a:r>
              <a:rPr lang="de-AT" sz="1000" dirty="0" smtClean="0">
                <a:solidFill>
                  <a:srgbClr val="004080"/>
                </a:solidFill>
                <a:latin typeface="Lato Light" panose="020F0302020204030203" pitchFamily="34" charset="0"/>
              </a:rPr>
              <a:t>Verband österreichischer Banken und Bankiers</a:t>
            </a:r>
            <a:endParaRPr lang="de-AT" sz="1000" dirty="0">
              <a:solidFill>
                <a:srgbClr val="004080"/>
              </a:solidFill>
              <a:latin typeface="Lato Light" panose="020F0302020204030203" pitchFamily="34" charset="0"/>
            </a:endParaRPr>
          </a:p>
        </p:txBody>
      </p:sp>
      <p:sp>
        <p:nvSpPr>
          <p:cNvPr id="21" name="Textfeld 20"/>
          <p:cNvSpPr txBox="1"/>
          <p:nvPr userDrawn="1"/>
        </p:nvSpPr>
        <p:spPr>
          <a:xfrm>
            <a:off x="7524328" y="6381328"/>
            <a:ext cx="1224136" cy="246221"/>
          </a:xfrm>
          <a:prstGeom prst="rect">
            <a:avLst/>
          </a:prstGeom>
          <a:noFill/>
        </p:spPr>
        <p:txBody>
          <a:bodyPr wrap="square" rtlCol="0">
            <a:spAutoFit/>
          </a:bodyPr>
          <a:lstStyle/>
          <a:p>
            <a:pPr algn="r"/>
            <a:fld id="{477C5604-4442-40C2-8905-572C9E118A00}" type="slidenum">
              <a:rPr lang="de-AT" sz="1000" smtClean="0">
                <a:solidFill>
                  <a:srgbClr val="004080"/>
                </a:solidFill>
                <a:latin typeface="Lato Light" panose="020F0302020204030203" pitchFamily="34" charset="0"/>
              </a:rPr>
              <a:pPr algn="r"/>
              <a:t>‹Nr.›</a:t>
            </a:fld>
            <a:endParaRPr lang="de-AT" sz="1000" dirty="0">
              <a:solidFill>
                <a:srgbClr val="004080"/>
              </a:solidFill>
              <a:latin typeface="Lato Light" panose="020F0302020204030203" pitchFamily="34" charset="0"/>
            </a:endParaRPr>
          </a:p>
        </p:txBody>
      </p:sp>
      <p:pic>
        <p:nvPicPr>
          <p:cNvPr id="11" name="Picture 10" descr="logo BV.png.jpg"/>
          <p:cNvPicPr>
            <a:picLocks noChangeAspect="1"/>
          </p:cNvPicPr>
          <p:nvPr userDrawn="1"/>
        </p:nvPicPr>
        <p:blipFill>
          <a:blip r:embed="rId2" cstate="print"/>
          <a:stretch>
            <a:fillRect/>
          </a:stretch>
        </p:blipFill>
        <p:spPr>
          <a:xfrm>
            <a:off x="6840464" y="346989"/>
            <a:ext cx="1908000" cy="236673"/>
          </a:xfrm>
          <a:prstGeom prst="rect">
            <a:avLst/>
          </a:prstGeom>
        </p:spPr>
      </p:pic>
      <p:sp>
        <p:nvSpPr>
          <p:cNvPr id="5" name="Inhaltsplatzhalter 4"/>
          <p:cNvSpPr>
            <a:spLocks noGrp="1"/>
          </p:cNvSpPr>
          <p:nvPr>
            <p:ph sz="quarter" idx="15"/>
          </p:nvPr>
        </p:nvSpPr>
        <p:spPr>
          <a:xfrm>
            <a:off x="468313" y="1341438"/>
            <a:ext cx="8280400" cy="4824412"/>
          </a:xfrm>
        </p:spPr>
        <p:txBody>
          <a:bodyPr>
            <a:no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dirty="0"/>
          </a:p>
        </p:txBody>
      </p:sp>
    </p:spTree>
    <p:extLst>
      <p:ext uri="{BB962C8B-B14F-4D97-AF65-F5344CB8AC3E}">
        <p14:creationId xmlns:p14="http://schemas.microsoft.com/office/powerpoint/2010/main" val="87116104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elfolie">
    <p:spTree>
      <p:nvGrpSpPr>
        <p:cNvPr id="1" name=""/>
        <p:cNvGrpSpPr/>
        <p:nvPr/>
      </p:nvGrpSpPr>
      <p:grpSpPr>
        <a:xfrm>
          <a:off x="0" y="0"/>
          <a:ext cx="0" cy="0"/>
          <a:chOff x="0" y="0"/>
          <a:chExt cx="0" cy="0"/>
        </a:xfrm>
      </p:grpSpPr>
      <p:cxnSp>
        <p:nvCxnSpPr>
          <p:cNvPr id="15" name="Gerade Verbindung 14"/>
          <p:cNvCxnSpPr/>
          <p:nvPr userDrawn="1"/>
        </p:nvCxnSpPr>
        <p:spPr>
          <a:xfrm flipH="1">
            <a:off x="467544" y="1268760"/>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userDrawn="1"/>
        </p:nvCxnSpPr>
        <p:spPr>
          <a:xfrm flipH="1">
            <a:off x="467544" y="6237312"/>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sp>
        <p:nvSpPr>
          <p:cNvPr id="10" name="Textplatzhalter 9"/>
          <p:cNvSpPr>
            <a:spLocks noGrp="1"/>
          </p:cNvSpPr>
          <p:nvPr>
            <p:ph type="body" sz="quarter" idx="14" hasCustomPrompt="1"/>
          </p:nvPr>
        </p:nvSpPr>
        <p:spPr>
          <a:xfrm>
            <a:off x="467544" y="405336"/>
            <a:ext cx="5544616" cy="647400"/>
          </a:xfrm>
        </p:spPr>
        <p:txBody>
          <a:bodyPr>
            <a:noAutofit/>
          </a:bodyPr>
          <a:lstStyle>
            <a:lvl1pPr marL="0" indent="0">
              <a:buNone/>
              <a:defRPr sz="3000" b="1" baseline="0">
                <a:solidFill>
                  <a:srgbClr val="004080"/>
                </a:solidFill>
                <a:latin typeface="Lato" panose="020F0502020204030203" pitchFamily="34" charset="0"/>
              </a:defRPr>
            </a:lvl1pPr>
          </a:lstStyle>
          <a:p>
            <a:pPr lvl="0"/>
            <a:r>
              <a:rPr lang="de-AT" dirty="0" smtClean="0"/>
              <a:t>Titel durch Klicken hinzufügen</a:t>
            </a:r>
            <a:endParaRPr lang="de-AT" dirty="0"/>
          </a:p>
        </p:txBody>
      </p:sp>
      <p:sp>
        <p:nvSpPr>
          <p:cNvPr id="17" name="Textfeld 16"/>
          <p:cNvSpPr txBox="1"/>
          <p:nvPr userDrawn="1"/>
        </p:nvSpPr>
        <p:spPr>
          <a:xfrm>
            <a:off x="467544" y="6381328"/>
            <a:ext cx="1224136" cy="246221"/>
          </a:xfrm>
          <a:prstGeom prst="rect">
            <a:avLst/>
          </a:prstGeom>
          <a:noFill/>
        </p:spPr>
        <p:txBody>
          <a:bodyPr wrap="square" rtlCol="0">
            <a:spAutoFit/>
          </a:bodyPr>
          <a:lstStyle/>
          <a:p>
            <a:fld id="{B44257DA-5050-452C-84E2-E91F5B0A1F03}" type="datetime1">
              <a:rPr lang="de-AT" sz="1000" smtClean="0">
                <a:solidFill>
                  <a:srgbClr val="004080"/>
                </a:solidFill>
                <a:latin typeface="Lato Light" panose="020F0302020204030203" pitchFamily="34" charset="0"/>
              </a:rPr>
              <a:pPr/>
              <a:t>11.01.2016</a:t>
            </a:fld>
            <a:endParaRPr lang="de-AT" sz="1000" dirty="0">
              <a:solidFill>
                <a:srgbClr val="004080"/>
              </a:solidFill>
              <a:latin typeface="Lato Light" panose="020F0302020204030203" pitchFamily="34" charset="0"/>
            </a:endParaRPr>
          </a:p>
        </p:txBody>
      </p:sp>
      <p:sp>
        <p:nvSpPr>
          <p:cNvPr id="18" name="Textfeld 17"/>
          <p:cNvSpPr txBox="1"/>
          <p:nvPr userDrawn="1"/>
        </p:nvSpPr>
        <p:spPr>
          <a:xfrm>
            <a:off x="3023828" y="6395107"/>
            <a:ext cx="3168352" cy="246221"/>
          </a:xfrm>
          <a:prstGeom prst="rect">
            <a:avLst/>
          </a:prstGeom>
          <a:noFill/>
        </p:spPr>
        <p:txBody>
          <a:bodyPr wrap="square" rtlCol="0">
            <a:spAutoFit/>
          </a:bodyPr>
          <a:lstStyle/>
          <a:p>
            <a:pPr algn="ctr"/>
            <a:r>
              <a:rPr lang="de-AT" sz="1000" dirty="0" smtClean="0">
                <a:solidFill>
                  <a:srgbClr val="004080"/>
                </a:solidFill>
                <a:latin typeface="Lato Light" panose="020F0302020204030203" pitchFamily="34" charset="0"/>
              </a:rPr>
              <a:t>Verband österreichischer Banken und Bankiers</a:t>
            </a:r>
            <a:endParaRPr lang="de-AT" sz="1000" dirty="0">
              <a:solidFill>
                <a:srgbClr val="004080"/>
              </a:solidFill>
              <a:latin typeface="Lato Light" panose="020F0302020204030203" pitchFamily="34" charset="0"/>
            </a:endParaRPr>
          </a:p>
        </p:txBody>
      </p:sp>
      <p:sp>
        <p:nvSpPr>
          <p:cNvPr id="19" name="Textfeld 18"/>
          <p:cNvSpPr txBox="1"/>
          <p:nvPr userDrawn="1"/>
        </p:nvSpPr>
        <p:spPr>
          <a:xfrm>
            <a:off x="7524328" y="6381328"/>
            <a:ext cx="1224136" cy="246221"/>
          </a:xfrm>
          <a:prstGeom prst="rect">
            <a:avLst/>
          </a:prstGeom>
          <a:noFill/>
        </p:spPr>
        <p:txBody>
          <a:bodyPr wrap="square" rtlCol="0">
            <a:spAutoFit/>
          </a:bodyPr>
          <a:lstStyle/>
          <a:p>
            <a:pPr algn="r"/>
            <a:fld id="{477C5604-4442-40C2-8905-572C9E118A00}" type="slidenum">
              <a:rPr lang="de-AT" sz="1000" smtClean="0">
                <a:solidFill>
                  <a:srgbClr val="004080"/>
                </a:solidFill>
                <a:latin typeface="Lato Light" panose="020F0302020204030203" pitchFamily="34" charset="0"/>
              </a:rPr>
              <a:pPr algn="r"/>
              <a:t>‹Nr.›</a:t>
            </a:fld>
            <a:endParaRPr lang="de-AT" sz="1000" dirty="0">
              <a:solidFill>
                <a:srgbClr val="004080"/>
              </a:solidFill>
              <a:latin typeface="Lato Light" panose="020F0302020204030203" pitchFamily="34" charset="0"/>
            </a:endParaRPr>
          </a:p>
        </p:txBody>
      </p:sp>
      <p:sp>
        <p:nvSpPr>
          <p:cNvPr id="22" name="Textplatzhalter 7"/>
          <p:cNvSpPr>
            <a:spLocks noGrp="1"/>
          </p:cNvSpPr>
          <p:nvPr>
            <p:ph type="body" sz="quarter" idx="15" hasCustomPrompt="1"/>
          </p:nvPr>
        </p:nvSpPr>
        <p:spPr>
          <a:xfrm>
            <a:off x="467544" y="2564904"/>
            <a:ext cx="1295624" cy="648072"/>
          </a:xfrm>
        </p:spPr>
        <p:txBody>
          <a:bodyPr>
            <a:noAutofit/>
          </a:bodyPr>
          <a:lstStyle>
            <a:lvl1pPr marL="0" indent="0">
              <a:buNone/>
              <a:defRPr sz="2000" b="1" u="sng">
                <a:solidFill>
                  <a:srgbClr val="004080"/>
                </a:solidFill>
                <a:latin typeface="Lato" panose="020F0502020204030203" pitchFamily="34" charset="0"/>
              </a:defRPr>
            </a:lvl1pPr>
          </a:lstStyle>
          <a:p>
            <a:pPr lvl="0"/>
            <a:r>
              <a:rPr lang="de-AT" dirty="0" smtClean="0"/>
              <a:t>Kontakt:</a:t>
            </a:r>
            <a:endParaRPr lang="de-AT" dirty="0"/>
          </a:p>
        </p:txBody>
      </p:sp>
      <p:sp>
        <p:nvSpPr>
          <p:cNvPr id="23" name="Textplatzhalter 7"/>
          <p:cNvSpPr>
            <a:spLocks noGrp="1"/>
          </p:cNvSpPr>
          <p:nvPr>
            <p:ph type="body" sz="quarter" idx="16" hasCustomPrompt="1"/>
          </p:nvPr>
        </p:nvSpPr>
        <p:spPr>
          <a:xfrm>
            <a:off x="467544" y="3284984"/>
            <a:ext cx="8280400" cy="432519"/>
          </a:xfrm>
        </p:spPr>
        <p:txBody>
          <a:bodyPr>
            <a:noAutofit/>
          </a:bodyPr>
          <a:lstStyle>
            <a:lvl1pPr marL="0" indent="0">
              <a:buNone/>
              <a:defRPr sz="1800" b="1" i="1">
                <a:solidFill>
                  <a:srgbClr val="004080"/>
                </a:solidFill>
                <a:latin typeface="Lato" panose="020F0502020204030203" pitchFamily="34" charset="0"/>
              </a:defRPr>
            </a:lvl1pPr>
          </a:lstStyle>
          <a:p>
            <a:pPr lvl="0"/>
            <a:r>
              <a:rPr lang="de-AT" dirty="0" smtClean="0"/>
              <a:t>Name</a:t>
            </a:r>
            <a:endParaRPr lang="de-AT" dirty="0"/>
          </a:p>
        </p:txBody>
      </p:sp>
      <p:sp>
        <p:nvSpPr>
          <p:cNvPr id="24" name="Textplatzhalter 7"/>
          <p:cNvSpPr>
            <a:spLocks noGrp="1"/>
          </p:cNvSpPr>
          <p:nvPr>
            <p:ph type="body" sz="quarter" idx="17" hasCustomPrompt="1"/>
          </p:nvPr>
        </p:nvSpPr>
        <p:spPr>
          <a:xfrm>
            <a:off x="468064" y="3789040"/>
            <a:ext cx="8280400" cy="2376264"/>
          </a:xfrm>
        </p:spPr>
        <p:txBody>
          <a:bodyPr>
            <a:noAutofit/>
          </a:bodyPr>
          <a:lstStyle>
            <a:lvl1pPr marL="0" indent="0">
              <a:spcBef>
                <a:spcPts val="0"/>
              </a:spcBef>
              <a:buNone/>
              <a:defRPr sz="1400" baseline="0">
                <a:solidFill>
                  <a:srgbClr val="004080"/>
                </a:solidFill>
                <a:latin typeface="Lato" panose="020F0502020204030203" pitchFamily="34" charset="0"/>
              </a:defRPr>
            </a:lvl1pPr>
          </a:lstStyle>
          <a:p>
            <a:pPr lvl="0"/>
            <a:r>
              <a:rPr lang="de-AT" dirty="0" smtClean="0"/>
              <a:t>Institut, Adresse, Telefonnummer, E-Mail</a:t>
            </a:r>
          </a:p>
          <a:p>
            <a:pPr lvl="0"/>
            <a:endParaRPr lang="de-AT" dirty="0"/>
          </a:p>
        </p:txBody>
      </p:sp>
      <p:pic>
        <p:nvPicPr>
          <p:cNvPr id="12" name="Picture 10" descr="logo BV.png.jpg"/>
          <p:cNvPicPr>
            <a:picLocks noChangeAspect="1"/>
          </p:cNvPicPr>
          <p:nvPr userDrawn="1"/>
        </p:nvPicPr>
        <p:blipFill>
          <a:blip r:embed="rId2" cstate="print"/>
          <a:stretch>
            <a:fillRect/>
          </a:stretch>
        </p:blipFill>
        <p:spPr>
          <a:xfrm>
            <a:off x="6840464" y="346989"/>
            <a:ext cx="1908000" cy="236673"/>
          </a:xfrm>
          <a:prstGeom prst="rect">
            <a:avLst/>
          </a:prstGeom>
        </p:spPr>
      </p:pic>
    </p:spTree>
    <p:extLst>
      <p:ext uri="{BB962C8B-B14F-4D97-AF65-F5344CB8AC3E}">
        <p14:creationId xmlns:p14="http://schemas.microsoft.com/office/powerpoint/2010/main" val="8712220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cxnSp>
        <p:nvCxnSpPr>
          <p:cNvPr id="15" name="Gerade Verbindung 14"/>
          <p:cNvCxnSpPr/>
          <p:nvPr userDrawn="1"/>
        </p:nvCxnSpPr>
        <p:spPr>
          <a:xfrm flipH="1">
            <a:off x="467544" y="1268760"/>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userDrawn="1"/>
        </p:nvCxnSpPr>
        <p:spPr>
          <a:xfrm flipH="1">
            <a:off x="467544" y="6237312"/>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sp>
        <p:nvSpPr>
          <p:cNvPr id="10" name="Textplatzhalter 9"/>
          <p:cNvSpPr>
            <a:spLocks noGrp="1"/>
          </p:cNvSpPr>
          <p:nvPr>
            <p:ph type="body" sz="quarter" idx="14" hasCustomPrompt="1"/>
          </p:nvPr>
        </p:nvSpPr>
        <p:spPr>
          <a:xfrm>
            <a:off x="467544" y="405336"/>
            <a:ext cx="5544616" cy="647400"/>
          </a:xfrm>
        </p:spPr>
        <p:txBody>
          <a:bodyPr>
            <a:noAutofit/>
          </a:bodyPr>
          <a:lstStyle>
            <a:lvl1pPr marL="0" indent="0">
              <a:buNone/>
              <a:defRPr sz="3000" b="1" baseline="0">
                <a:solidFill>
                  <a:srgbClr val="004080"/>
                </a:solidFill>
                <a:latin typeface="Lato" panose="020F0502020204030203" pitchFamily="34" charset="0"/>
              </a:defRPr>
            </a:lvl1pPr>
          </a:lstStyle>
          <a:p>
            <a:pPr lvl="0"/>
            <a:r>
              <a:rPr lang="de-AT" dirty="0" smtClean="0"/>
              <a:t>Titel durch Klicken hinzufügen</a:t>
            </a:r>
            <a:endParaRPr lang="de-AT" dirty="0"/>
          </a:p>
        </p:txBody>
      </p:sp>
      <p:sp>
        <p:nvSpPr>
          <p:cNvPr id="14" name="Textfeld 13"/>
          <p:cNvSpPr txBox="1"/>
          <p:nvPr userDrawn="1"/>
        </p:nvSpPr>
        <p:spPr>
          <a:xfrm>
            <a:off x="467544" y="6381328"/>
            <a:ext cx="1224136" cy="246221"/>
          </a:xfrm>
          <a:prstGeom prst="rect">
            <a:avLst/>
          </a:prstGeom>
          <a:noFill/>
        </p:spPr>
        <p:txBody>
          <a:bodyPr wrap="square" rtlCol="0">
            <a:spAutoFit/>
          </a:bodyPr>
          <a:lstStyle/>
          <a:p>
            <a:fld id="{B44257DA-5050-452C-84E2-E91F5B0A1F03}" type="datetime1">
              <a:rPr lang="de-AT" sz="1000">
                <a:solidFill>
                  <a:srgbClr val="004080"/>
                </a:solidFill>
                <a:latin typeface="Lato Light" panose="020F0302020204030203" pitchFamily="34" charset="0"/>
              </a:rPr>
              <a:pPr/>
              <a:t>11.01.2016</a:t>
            </a:fld>
            <a:endParaRPr lang="de-AT" sz="1000" dirty="0">
              <a:solidFill>
                <a:srgbClr val="004080"/>
              </a:solidFill>
              <a:latin typeface="Lato Light" panose="020F0302020204030203" pitchFamily="34" charset="0"/>
            </a:endParaRPr>
          </a:p>
        </p:txBody>
      </p:sp>
      <p:sp>
        <p:nvSpPr>
          <p:cNvPr id="17" name="Textfeld 16"/>
          <p:cNvSpPr txBox="1"/>
          <p:nvPr userDrawn="1"/>
        </p:nvSpPr>
        <p:spPr>
          <a:xfrm>
            <a:off x="3023828" y="6395107"/>
            <a:ext cx="3168352" cy="246221"/>
          </a:xfrm>
          <a:prstGeom prst="rect">
            <a:avLst/>
          </a:prstGeom>
          <a:noFill/>
        </p:spPr>
        <p:txBody>
          <a:bodyPr wrap="square" rtlCol="0">
            <a:spAutoFit/>
          </a:bodyPr>
          <a:lstStyle/>
          <a:p>
            <a:pPr algn="ctr"/>
            <a:r>
              <a:rPr lang="de-AT" sz="1000" dirty="0">
                <a:solidFill>
                  <a:srgbClr val="004080"/>
                </a:solidFill>
                <a:latin typeface="Lato Light" panose="020F0302020204030203" pitchFamily="34" charset="0"/>
              </a:rPr>
              <a:t>Verband österreichischer Banken und Bankiers</a:t>
            </a:r>
          </a:p>
        </p:txBody>
      </p:sp>
      <p:sp>
        <p:nvSpPr>
          <p:cNvPr id="21" name="Textfeld 20"/>
          <p:cNvSpPr txBox="1"/>
          <p:nvPr userDrawn="1"/>
        </p:nvSpPr>
        <p:spPr>
          <a:xfrm>
            <a:off x="7524328" y="6381328"/>
            <a:ext cx="1224136" cy="246221"/>
          </a:xfrm>
          <a:prstGeom prst="rect">
            <a:avLst/>
          </a:prstGeom>
          <a:noFill/>
        </p:spPr>
        <p:txBody>
          <a:bodyPr wrap="square" rtlCol="0">
            <a:spAutoFit/>
          </a:bodyPr>
          <a:lstStyle/>
          <a:p>
            <a:pPr algn="r"/>
            <a:fld id="{477C5604-4442-40C2-8905-572C9E118A00}" type="slidenum">
              <a:rPr lang="de-AT" sz="1000">
                <a:solidFill>
                  <a:srgbClr val="004080"/>
                </a:solidFill>
                <a:latin typeface="Lato Light" panose="020F0302020204030203" pitchFamily="34" charset="0"/>
              </a:rPr>
              <a:pPr algn="r"/>
              <a:t>‹Nr.›</a:t>
            </a:fld>
            <a:endParaRPr lang="de-AT" sz="1000" dirty="0">
              <a:solidFill>
                <a:srgbClr val="004080"/>
              </a:solidFill>
              <a:latin typeface="Lato Light" panose="020F0302020204030203" pitchFamily="34" charset="0"/>
            </a:endParaRPr>
          </a:p>
        </p:txBody>
      </p:sp>
      <p:pic>
        <p:nvPicPr>
          <p:cNvPr id="11" name="Picture 10" descr="logo BV.png.jpg"/>
          <p:cNvPicPr>
            <a:picLocks noChangeAspect="1"/>
          </p:cNvPicPr>
          <p:nvPr userDrawn="1"/>
        </p:nvPicPr>
        <p:blipFill>
          <a:blip r:embed="rId2" cstate="print"/>
          <a:stretch>
            <a:fillRect/>
          </a:stretch>
        </p:blipFill>
        <p:spPr>
          <a:xfrm>
            <a:off x="6840464" y="346989"/>
            <a:ext cx="1908000" cy="236673"/>
          </a:xfrm>
          <a:prstGeom prst="rect">
            <a:avLst/>
          </a:prstGeom>
        </p:spPr>
      </p:pic>
      <p:sp>
        <p:nvSpPr>
          <p:cNvPr id="5" name="Inhaltsplatzhalter 4"/>
          <p:cNvSpPr>
            <a:spLocks noGrp="1"/>
          </p:cNvSpPr>
          <p:nvPr>
            <p:ph sz="quarter" idx="15"/>
          </p:nvPr>
        </p:nvSpPr>
        <p:spPr>
          <a:xfrm>
            <a:off x="468313" y="1341438"/>
            <a:ext cx="8280400" cy="4824412"/>
          </a:xfrm>
        </p:spPr>
        <p:txBody>
          <a:bodyPr>
            <a:no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dirty="0"/>
          </a:p>
        </p:txBody>
      </p:sp>
    </p:spTree>
    <p:extLst>
      <p:ext uri="{BB962C8B-B14F-4D97-AF65-F5344CB8AC3E}">
        <p14:creationId xmlns:p14="http://schemas.microsoft.com/office/powerpoint/2010/main" val="14451749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elfolie">
    <p:spTree>
      <p:nvGrpSpPr>
        <p:cNvPr id="1" name=""/>
        <p:cNvGrpSpPr/>
        <p:nvPr/>
      </p:nvGrpSpPr>
      <p:grpSpPr>
        <a:xfrm>
          <a:off x="0" y="0"/>
          <a:ext cx="0" cy="0"/>
          <a:chOff x="0" y="0"/>
          <a:chExt cx="0" cy="0"/>
        </a:xfrm>
      </p:grpSpPr>
      <p:cxnSp>
        <p:nvCxnSpPr>
          <p:cNvPr id="15" name="Gerade Verbindung 14"/>
          <p:cNvCxnSpPr/>
          <p:nvPr userDrawn="1"/>
        </p:nvCxnSpPr>
        <p:spPr>
          <a:xfrm flipH="1">
            <a:off x="467544" y="1268760"/>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userDrawn="1"/>
        </p:nvCxnSpPr>
        <p:spPr>
          <a:xfrm flipH="1">
            <a:off x="467544" y="6237312"/>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sp>
        <p:nvSpPr>
          <p:cNvPr id="10" name="Textplatzhalter 9"/>
          <p:cNvSpPr>
            <a:spLocks noGrp="1"/>
          </p:cNvSpPr>
          <p:nvPr>
            <p:ph type="body" sz="quarter" idx="14" hasCustomPrompt="1"/>
          </p:nvPr>
        </p:nvSpPr>
        <p:spPr>
          <a:xfrm>
            <a:off x="467544" y="405336"/>
            <a:ext cx="5544616" cy="647400"/>
          </a:xfrm>
        </p:spPr>
        <p:txBody>
          <a:bodyPr>
            <a:noAutofit/>
          </a:bodyPr>
          <a:lstStyle>
            <a:lvl1pPr marL="0" indent="0">
              <a:buNone/>
              <a:defRPr sz="3000" b="1" baseline="0">
                <a:solidFill>
                  <a:srgbClr val="004080"/>
                </a:solidFill>
                <a:latin typeface="Lato" panose="020F0502020204030203" pitchFamily="34" charset="0"/>
              </a:defRPr>
            </a:lvl1pPr>
          </a:lstStyle>
          <a:p>
            <a:pPr lvl="0"/>
            <a:r>
              <a:rPr lang="de-AT" dirty="0" smtClean="0"/>
              <a:t>Titel durch Klicken hinzufügen</a:t>
            </a:r>
            <a:endParaRPr lang="de-AT" dirty="0"/>
          </a:p>
        </p:txBody>
      </p:sp>
      <p:sp>
        <p:nvSpPr>
          <p:cNvPr id="17" name="Textfeld 16"/>
          <p:cNvSpPr txBox="1"/>
          <p:nvPr userDrawn="1"/>
        </p:nvSpPr>
        <p:spPr>
          <a:xfrm>
            <a:off x="467544" y="6381328"/>
            <a:ext cx="1224136" cy="246221"/>
          </a:xfrm>
          <a:prstGeom prst="rect">
            <a:avLst/>
          </a:prstGeom>
          <a:noFill/>
        </p:spPr>
        <p:txBody>
          <a:bodyPr wrap="square" rtlCol="0">
            <a:spAutoFit/>
          </a:bodyPr>
          <a:lstStyle/>
          <a:p>
            <a:fld id="{B44257DA-5050-452C-84E2-E91F5B0A1F03}" type="datetime1">
              <a:rPr lang="de-AT" sz="1000">
                <a:solidFill>
                  <a:srgbClr val="004080"/>
                </a:solidFill>
                <a:latin typeface="Lato Light" panose="020F0302020204030203" pitchFamily="34" charset="0"/>
              </a:rPr>
              <a:pPr/>
              <a:t>11.01.2016</a:t>
            </a:fld>
            <a:endParaRPr lang="de-AT" sz="1000" dirty="0">
              <a:solidFill>
                <a:srgbClr val="004080"/>
              </a:solidFill>
              <a:latin typeface="Lato Light" panose="020F0302020204030203" pitchFamily="34" charset="0"/>
            </a:endParaRPr>
          </a:p>
        </p:txBody>
      </p:sp>
      <p:sp>
        <p:nvSpPr>
          <p:cNvPr id="18" name="Textfeld 17"/>
          <p:cNvSpPr txBox="1"/>
          <p:nvPr userDrawn="1"/>
        </p:nvSpPr>
        <p:spPr>
          <a:xfrm>
            <a:off x="3023828" y="6395107"/>
            <a:ext cx="3168352" cy="246221"/>
          </a:xfrm>
          <a:prstGeom prst="rect">
            <a:avLst/>
          </a:prstGeom>
          <a:noFill/>
        </p:spPr>
        <p:txBody>
          <a:bodyPr wrap="square" rtlCol="0">
            <a:spAutoFit/>
          </a:bodyPr>
          <a:lstStyle/>
          <a:p>
            <a:pPr algn="ctr"/>
            <a:r>
              <a:rPr lang="de-AT" sz="1000" dirty="0">
                <a:solidFill>
                  <a:srgbClr val="004080"/>
                </a:solidFill>
                <a:latin typeface="Lato Light" panose="020F0302020204030203" pitchFamily="34" charset="0"/>
              </a:rPr>
              <a:t>Verband österreichischer Banken und Bankiers</a:t>
            </a:r>
          </a:p>
        </p:txBody>
      </p:sp>
      <p:sp>
        <p:nvSpPr>
          <p:cNvPr id="19" name="Textfeld 18"/>
          <p:cNvSpPr txBox="1"/>
          <p:nvPr userDrawn="1"/>
        </p:nvSpPr>
        <p:spPr>
          <a:xfrm>
            <a:off x="7524328" y="6381328"/>
            <a:ext cx="1224136" cy="246221"/>
          </a:xfrm>
          <a:prstGeom prst="rect">
            <a:avLst/>
          </a:prstGeom>
          <a:noFill/>
        </p:spPr>
        <p:txBody>
          <a:bodyPr wrap="square" rtlCol="0">
            <a:spAutoFit/>
          </a:bodyPr>
          <a:lstStyle/>
          <a:p>
            <a:pPr algn="r"/>
            <a:fld id="{477C5604-4442-40C2-8905-572C9E118A00}" type="slidenum">
              <a:rPr lang="de-AT" sz="1000">
                <a:solidFill>
                  <a:srgbClr val="004080"/>
                </a:solidFill>
                <a:latin typeface="Lato Light" panose="020F0302020204030203" pitchFamily="34" charset="0"/>
              </a:rPr>
              <a:pPr algn="r"/>
              <a:t>‹Nr.›</a:t>
            </a:fld>
            <a:endParaRPr lang="de-AT" sz="1000" dirty="0">
              <a:solidFill>
                <a:srgbClr val="004080"/>
              </a:solidFill>
              <a:latin typeface="Lato Light" panose="020F0302020204030203" pitchFamily="34" charset="0"/>
            </a:endParaRPr>
          </a:p>
        </p:txBody>
      </p:sp>
      <p:sp>
        <p:nvSpPr>
          <p:cNvPr id="22" name="Textplatzhalter 7"/>
          <p:cNvSpPr>
            <a:spLocks noGrp="1"/>
          </p:cNvSpPr>
          <p:nvPr>
            <p:ph type="body" sz="quarter" idx="15" hasCustomPrompt="1"/>
          </p:nvPr>
        </p:nvSpPr>
        <p:spPr>
          <a:xfrm>
            <a:off x="467544" y="2564904"/>
            <a:ext cx="1295624" cy="648072"/>
          </a:xfrm>
        </p:spPr>
        <p:txBody>
          <a:bodyPr>
            <a:noAutofit/>
          </a:bodyPr>
          <a:lstStyle>
            <a:lvl1pPr marL="0" indent="0">
              <a:buNone/>
              <a:defRPr sz="2000" b="1" u="sng">
                <a:solidFill>
                  <a:srgbClr val="004080"/>
                </a:solidFill>
                <a:latin typeface="Lato" panose="020F0502020204030203" pitchFamily="34" charset="0"/>
              </a:defRPr>
            </a:lvl1pPr>
          </a:lstStyle>
          <a:p>
            <a:pPr lvl="0"/>
            <a:r>
              <a:rPr lang="de-AT" dirty="0" smtClean="0"/>
              <a:t>Kontakt:</a:t>
            </a:r>
            <a:endParaRPr lang="de-AT" dirty="0"/>
          </a:p>
        </p:txBody>
      </p:sp>
      <p:sp>
        <p:nvSpPr>
          <p:cNvPr id="23" name="Textplatzhalter 7"/>
          <p:cNvSpPr>
            <a:spLocks noGrp="1"/>
          </p:cNvSpPr>
          <p:nvPr>
            <p:ph type="body" sz="quarter" idx="16" hasCustomPrompt="1"/>
          </p:nvPr>
        </p:nvSpPr>
        <p:spPr>
          <a:xfrm>
            <a:off x="467544" y="3284984"/>
            <a:ext cx="8280400" cy="432519"/>
          </a:xfrm>
        </p:spPr>
        <p:txBody>
          <a:bodyPr>
            <a:noAutofit/>
          </a:bodyPr>
          <a:lstStyle>
            <a:lvl1pPr marL="0" indent="0">
              <a:buNone/>
              <a:defRPr sz="1800" b="1" i="1">
                <a:solidFill>
                  <a:srgbClr val="004080"/>
                </a:solidFill>
                <a:latin typeface="Lato" panose="020F0502020204030203" pitchFamily="34" charset="0"/>
              </a:defRPr>
            </a:lvl1pPr>
          </a:lstStyle>
          <a:p>
            <a:pPr lvl="0"/>
            <a:r>
              <a:rPr lang="de-AT" dirty="0" smtClean="0"/>
              <a:t>Name</a:t>
            </a:r>
            <a:endParaRPr lang="de-AT" dirty="0"/>
          </a:p>
        </p:txBody>
      </p:sp>
      <p:sp>
        <p:nvSpPr>
          <p:cNvPr id="24" name="Textplatzhalter 7"/>
          <p:cNvSpPr>
            <a:spLocks noGrp="1"/>
          </p:cNvSpPr>
          <p:nvPr>
            <p:ph type="body" sz="quarter" idx="17" hasCustomPrompt="1"/>
          </p:nvPr>
        </p:nvSpPr>
        <p:spPr>
          <a:xfrm>
            <a:off x="468064" y="3789040"/>
            <a:ext cx="8280400" cy="2376264"/>
          </a:xfrm>
        </p:spPr>
        <p:txBody>
          <a:bodyPr>
            <a:noAutofit/>
          </a:bodyPr>
          <a:lstStyle>
            <a:lvl1pPr marL="0" indent="0">
              <a:spcBef>
                <a:spcPts val="0"/>
              </a:spcBef>
              <a:buNone/>
              <a:defRPr sz="1400" baseline="0">
                <a:solidFill>
                  <a:srgbClr val="004080"/>
                </a:solidFill>
                <a:latin typeface="Lato" panose="020F0502020204030203" pitchFamily="34" charset="0"/>
              </a:defRPr>
            </a:lvl1pPr>
          </a:lstStyle>
          <a:p>
            <a:pPr lvl="0"/>
            <a:r>
              <a:rPr lang="de-AT" dirty="0" smtClean="0"/>
              <a:t>Institut, Adresse, Telefonnummer, E-Mail</a:t>
            </a:r>
          </a:p>
          <a:p>
            <a:pPr lvl="0"/>
            <a:endParaRPr lang="de-AT" dirty="0"/>
          </a:p>
        </p:txBody>
      </p:sp>
      <p:pic>
        <p:nvPicPr>
          <p:cNvPr id="12" name="Picture 10" descr="logo BV.png.jpg"/>
          <p:cNvPicPr>
            <a:picLocks noChangeAspect="1"/>
          </p:cNvPicPr>
          <p:nvPr userDrawn="1"/>
        </p:nvPicPr>
        <p:blipFill>
          <a:blip r:embed="rId2" cstate="print"/>
          <a:stretch>
            <a:fillRect/>
          </a:stretch>
        </p:blipFill>
        <p:spPr>
          <a:xfrm>
            <a:off x="6840464" y="346989"/>
            <a:ext cx="1908000" cy="236673"/>
          </a:xfrm>
          <a:prstGeom prst="rect">
            <a:avLst/>
          </a:prstGeom>
        </p:spPr>
      </p:pic>
    </p:spTree>
    <p:extLst>
      <p:ext uri="{BB962C8B-B14F-4D97-AF65-F5344CB8AC3E}">
        <p14:creationId xmlns:p14="http://schemas.microsoft.com/office/powerpoint/2010/main" val="233045803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685800" y="2130425"/>
            <a:ext cx="7772400" cy="1514599"/>
          </a:xfrm>
        </p:spPr>
        <p:txBody>
          <a:bodyPr anchor="t" anchorCtr="0">
            <a:noAutofit/>
          </a:bodyPr>
          <a:lstStyle>
            <a:lvl1pPr>
              <a:defRPr b="1">
                <a:solidFill>
                  <a:srgbClr val="004080"/>
                </a:solidFill>
                <a:latin typeface="Lato" panose="020F0502020204030203" pitchFamily="34" charset="0"/>
              </a:defRPr>
            </a:lvl1pPr>
          </a:lstStyle>
          <a:p>
            <a:r>
              <a:rPr lang="de-DE" dirty="0" smtClean="0"/>
              <a:t>Vortragstitel</a:t>
            </a:r>
            <a:endParaRPr lang="de-AT" dirty="0"/>
          </a:p>
        </p:txBody>
      </p:sp>
      <p:sp>
        <p:nvSpPr>
          <p:cNvPr id="3" name="Untertitel 2"/>
          <p:cNvSpPr>
            <a:spLocks noGrp="1"/>
          </p:cNvSpPr>
          <p:nvPr>
            <p:ph type="subTitle" idx="1" hasCustomPrompt="1"/>
          </p:nvPr>
        </p:nvSpPr>
        <p:spPr>
          <a:xfrm>
            <a:off x="1371600" y="3886200"/>
            <a:ext cx="6400800" cy="766936"/>
          </a:xfrm>
        </p:spPr>
        <p:txBody>
          <a:bodyPr>
            <a:noAutofit/>
          </a:bodyPr>
          <a:lstStyle>
            <a:lvl1pPr marL="0" indent="0" algn="ctr">
              <a:buNone/>
              <a:defRPr sz="2800" i="1">
                <a:solidFill>
                  <a:srgbClr val="004080"/>
                </a:solidFill>
                <a:latin typeface="Lato" panose="020F050202020403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Untertitel</a:t>
            </a:r>
            <a:endParaRPr lang="de-AT" dirty="0"/>
          </a:p>
        </p:txBody>
      </p:sp>
      <p:sp>
        <p:nvSpPr>
          <p:cNvPr id="12" name="Textplatzhalter 11"/>
          <p:cNvSpPr>
            <a:spLocks noGrp="1"/>
          </p:cNvSpPr>
          <p:nvPr>
            <p:ph type="body" sz="quarter" idx="13" hasCustomPrompt="1"/>
          </p:nvPr>
        </p:nvSpPr>
        <p:spPr>
          <a:xfrm>
            <a:off x="1907704" y="4941168"/>
            <a:ext cx="5329932" cy="504056"/>
          </a:xfrm>
        </p:spPr>
        <p:txBody>
          <a:bodyPr>
            <a:noAutofit/>
          </a:bodyPr>
          <a:lstStyle>
            <a:lvl1pPr marL="0" indent="0" algn="ctr">
              <a:buNone/>
              <a:defRPr sz="1800">
                <a:solidFill>
                  <a:srgbClr val="A8B7CF"/>
                </a:solidFill>
                <a:latin typeface="Lato" panose="020F0502020204030203" pitchFamily="34" charset="0"/>
              </a:defRPr>
            </a:lvl1pPr>
          </a:lstStyle>
          <a:p>
            <a:pPr lvl="0"/>
            <a:r>
              <a:rPr lang="de-AT" dirty="0" smtClean="0"/>
              <a:t>Vortragender</a:t>
            </a:r>
            <a:endParaRPr lang="de-AT" dirty="0"/>
          </a:p>
        </p:txBody>
      </p:sp>
      <p:cxnSp>
        <p:nvCxnSpPr>
          <p:cNvPr id="15" name="Gerade Verbindung 14"/>
          <p:cNvCxnSpPr/>
          <p:nvPr userDrawn="1"/>
        </p:nvCxnSpPr>
        <p:spPr>
          <a:xfrm flipH="1">
            <a:off x="467544" y="1268760"/>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userDrawn="1"/>
        </p:nvCxnSpPr>
        <p:spPr>
          <a:xfrm flipH="1">
            <a:off x="467544" y="6237312"/>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sp>
        <p:nvSpPr>
          <p:cNvPr id="18" name="Textfeld 17"/>
          <p:cNvSpPr txBox="1"/>
          <p:nvPr userDrawn="1"/>
        </p:nvSpPr>
        <p:spPr>
          <a:xfrm>
            <a:off x="467544" y="6381328"/>
            <a:ext cx="1224136" cy="246221"/>
          </a:xfrm>
          <a:prstGeom prst="rect">
            <a:avLst/>
          </a:prstGeom>
          <a:noFill/>
        </p:spPr>
        <p:txBody>
          <a:bodyPr wrap="square" rtlCol="0">
            <a:spAutoFit/>
          </a:bodyPr>
          <a:lstStyle/>
          <a:p>
            <a:fld id="{B44257DA-5050-452C-84E2-E91F5B0A1F03}" type="datetime1">
              <a:rPr lang="de-AT" sz="1000" smtClean="0">
                <a:solidFill>
                  <a:srgbClr val="004080"/>
                </a:solidFill>
                <a:latin typeface="Lato Light" panose="020F0302020204030203" pitchFamily="34" charset="0"/>
              </a:rPr>
              <a:pPr/>
              <a:t>11.01.2016</a:t>
            </a:fld>
            <a:endParaRPr lang="de-AT" sz="1000" dirty="0">
              <a:solidFill>
                <a:srgbClr val="004080"/>
              </a:solidFill>
              <a:latin typeface="Lato Light" panose="020F0302020204030203" pitchFamily="34" charset="0"/>
            </a:endParaRPr>
          </a:p>
        </p:txBody>
      </p:sp>
      <p:sp>
        <p:nvSpPr>
          <p:cNvPr id="19" name="Textfeld 18"/>
          <p:cNvSpPr txBox="1"/>
          <p:nvPr userDrawn="1"/>
        </p:nvSpPr>
        <p:spPr>
          <a:xfrm>
            <a:off x="7524328" y="6381328"/>
            <a:ext cx="1224136" cy="246221"/>
          </a:xfrm>
          <a:prstGeom prst="rect">
            <a:avLst/>
          </a:prstGeom>
          <a:noFill/>
        </p:spPr>
        <p:txBody>
          <a:bodyPr wrap="square" rtlCol="0">
            <a:spAutoFit/>
          </a:bodyPr>
          <a:lstStyle/>
          <a:p>
            <a:pPr algn="r"/>
            <a:fld id="{477C5604-4442-40C2-8905-572C9E118A00}" type="slidenum">
              <a:rPr lang="de-AT" sz="1000" smtClean="0">
                <a:solidFill>
                  <a:srgbClr val="004080"/>
                </a:solidFill>
                <a:latin typeface="Lato Light" panose="020F0302020204030203" pitchFamily="34" charset="0"/>
              </a:rPr>
              <a:pPr algn="r"/>
              <a:t>‹Nr.›</a:t>
            </a:fld>
            <a:endParaRPr lang="de-AT" sz="1000" dirty="0">
              <a:solidFill>
                <a:srgbClr val="004080"/>
              </a:solidFill>
              <a:latin typeface="Lato Light" panose="020F0302020204030203" pitchFamily="34" charset="0"/>
            </a:endParaRPr>
          </a:p>
        </p:txBody>
      </p:sp>
      <p:sp>
        <p:nvSpPr>
          <p:cNvPr id="21" name="Textfeld 20"/>
          <p:cNvSpPr txBox="1"/>
          <p:nvPr userDrawn="1"/>
        </p:nvSpPr>
        <p:spPr>
          <a:xfrm>
            <a:off x="3023828" y="6395107"/>
            <a:ext cx="3168352" cy="246221"/>
          </a:xfrm>
          <a:prstGeom prst="rect">
            <a:avLst/>
          </a:prstGeom>
          <a:noFill/>
        </p:spPr>
        <p:txBody>
          <a:bodyPr wrap="square" rtlCol="0">
            <a:spAutoFit/>
          </a:bodyPr>
          <a:lstStyle/>
          <a:p>
            <a:pPr algn="ctr"/>
            <a:r>
              <a:rPr lang="de-AT" sz="1000" dirty="0" smtClean="0">
                <a:solidFill>
                  <a:srgbClr val="004080"/>
                </a:solidFill>
                <a:latin typeface="Lato Light" panose="020F0302020204030203" pitchFamily="34" charset="0"/>
              </a:rPr>
              <a:t>Verband österreichischer Banken und Bankiers</a:t>
            </a:r>
            <a:endParaRPr lang="de-AT" sz="1000" dirty="0">
              <a:solidFill>
                <a:srgbClr val="004080"/>
              </a:solidFill>
              <a:latin typeface="Lato Light" panose="020F0302020204030203" pitchFamily="34" charset="0"/>
            </a:endParaRPr>
          </a:p>
        </p:txBody>
      </p:sp>
      <p:pic>
        <p:nvPicPr>
          <p:cNvPr id="14" name="Picture 10" descr="logo BV.png.jpg"/>
          <p:cNvPicPr>
            <a:picLocks noChangeAspect="1"/>
          </p:cNvPicPr>
          <p:nvPr userDrawn="1"/>
        </p:nvPicPr>
        <p:blipFill>
          <a:blip r:embed="rId2" cstate="print"/>
          <a:stretch>
            <a:fillRect/>
          </a:stretch>
        </p:blipFill>
        <p:spPr>
          <a:xfrm>
            <a:off x="6840464" y="346989"/>
            <a:ext cx="1908000" cy="236673"/>
          </a:xfrm>
          <a:prstGeom prst="rect">
            <a:avLst/>
          </a:prstGeom>
        </p:spPr>
      </p:pic>
    </p:spTree>
    <p:extLst>
      <p:ext uri="{BB962C8B-B14F-4D97-AF65-F5344CB8AC3E}">
        <p14:creationId xmlns:p14="http://schemas.microsoft.com/office/powerpoint/2010/main" val="405724073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cxnSp>
        <p:nvCxnSpPr>
          <p:cNvPr id="15" name="Gerade Verbindung 14"/>
          <p:cNvCxnSpPr/>
          <p:nvPr userDrawn="1"/>
        </p:nvCxnSpPr>
        <p:spPr>
          <a:xfrm flipH="1">
            <a:off x="467544" y="1268760"/>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userDrawn="1"/>
        </p:nvCxnSpPr>
        <p:spPr>
          <a:xfrm flipH="1">
            <a:off x="467544" y="6237312"/>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sp>
        <p:nvSpPr>
          <p:cNvPr id="10" name="Textplatzhalter 9"/>
          <p:cNvSpPr>
            <a:spLocks noGrp="1"/>
          </p:cNvSpPr>
          <p:nvPr>
            <p:ph type="body" sz="quarter" idx="14" hasCustomPrompt="1"/>
          </p:nvPr>
        </p:nvSpPr>
        <p:spPr>
          <a:xfrm>
            <a:off x="467544" y="405336"/>
            <a:ext cx="5544616" cy="647400"/>
          </a:xfrm>
        </p:spPr>
        <p:txBody>
          <a:bodyPr>
            <a:noAutofit/>
          </a:bodyPr>
          <a:lstStyle>
            <a:lvl1pPr marL="0" indent="0">
              <a:buNone/>
              <a:defRPr sz="3000" b="1" baseline="0">
                <a:solidFill>
                  <a:srgbClr val="004080"/>
                </a:solidFill>
                <a:latin typeface="Lato" panose="020F0502020204030203" pitchFamily="34" charset="0"/>
              </a:defRPr>
            </a:lvl1pPr>
          </a:lstStyle>
          <a:p>
            <a:pPr lvl="0"/>
            <a:r>
              <a:rPr lang="de-AT" dirty="0" smtClean="0"/>
              <a:t>Titel durch Klicken hinzufügen</a:t>
            </a:r>
            <a:endParaRPr lang="de-AT" dirty="0"/>
          </a:p>
        </p:txBody>
      </p:sp>
      <p:sp>
        <p:nvSpPr>
          <p:cNvPr id="14" name="Textfeld 13"/>
          <p:cNvSpPr txBox="1"/>
          <p:nvPr userDrawn="1"/>
        </p:nvSpPr>
        <p:spPr>
          <a:xfrm>
            <a:off x="467544" y="6381328"/>
            <a:ext cx="1224136" cy="246221"/>
          </a:xfrm>
          <a:prstGeom prst="rect">
            <a:avLst/>
          </a:prstGeom>
          <a:noFill/>
        </p:spPr>
        <p:txBody>
          <a:bodyPr wrap="square" rtlCol="0">
            <a:spAutoFit/>
          </a:bodyPr>
          <a:lstStyle/>
          <a:p>
            <a:fld id="{B44257DA-5050-452C-84E2-E91F5B0A1F03}" type="datetime1">
              <a:rPr lang="de-AT" sz="1000" smtClean="0">
                <a:solidFill>
                  <a:srgbClr val="004080"/>
                </a:solidFill>
                <a:latin typeface="Lato Light" panose="020F0302020204030203" pitchFamily="34" charset="0"/>
              </a:rPr>
              <a:pPr/>
              <a:t>11.01.2016</a:t>
            </a:fld>
            <a:endParaRPr lang="de-AT" sz="1000" dirty="0">
              <a:solidFill>
                <a:srgbClr val="004080"/>
              </a:solidFill>
              <a:latin typeface="Lato Light" panose="020F0302020204030203" pitchFamily="34" charset="0"/>
            </a:endParaRPr>
          </a:p>
        </p:txBody>
      </p:sp>
      <p:sp>
        <p:nvSpPr>
          <p:cNvPr id="17" name="Textfeld 16"/>
          <p:cNvSpPr txBox="1"/>
          <p:nvPr userDrawn="1"/>
        </p:nvSpPr>
        <p:spPr>
          <a:xfrm>
            <a:off x="3023828" y="6395107"/>
            <a:ext cx="3168352" cy="246221"/>
          </a:xfrm>
          <a:prstGeom prst="rect">
            <a:avLst/>
          </a:prstGeom>
          <a:noFill/>
        </p:spPr>
        <p:txBody>
          <a:bodyPr wrap="square" rtlCol="0">
            <a:spAutoFit/>
          </a:bodyPr>
          <a:lstStyle/>
          <a:p>
            <a:pPr algn="ctr"/>
            <a:r>
              <a:rPr lang="de-AT" sz="1000" dirty="0" smtClean="0">
                <a:solidFill>
                  <a:srgbClr val="004080"/>
                </a:solidFill>
                <a:latin typeface="Lato Light" panose="020F0302020204030203" pitchFamily="34" charset="0"/>
              </a:rPr>
              <a:t>Verband österreichischer Banken und Bankiers</a:t>
            </a:r>
            <a:endParaRPr lang="de-AT" sz="1000" dirty="0">
              <a:solidFill>
                <a:srgbClr val="004080"/>
              </a:solidFill>
              <a:latin typeface="Lato Light" panose="020F0302020204030203" pitchFamily="34" charset="0"/>
            </a:endParaRPr>
          </a:p>
        </p:txBody>
      </p:sp>
      <p:sp>
        <p:nvSpPr>
          <p:cNvPr id="21" name="Textfeld 20"/>
          <p:cNvSpPr txBox="1"/>
          <p:nvPr userDrawn="1"/>
        </p:nvSpPr>
        <p:spPr>
          <a:xfrm>
            <a:off x="7524328" y="6381328"/>
            <a:ext cx="1224136" cy="246221"/>
          </a:xfrm>
          <a:prstGeom prst="rect">
            <a:avLst/>
          </a:prstGeom>
          <a:noFill/>
        </p:spPr>
        <p:txBody>
          <a:bodyPr wrap="square" rtlCol="0">
            <a:spAutoFit/>
          </a:bodyPr>
          <a:lstStyle/>
          <a:p>
            <a:pPr algn="r"/>
            <a:fld id="{477C5604-4442-40C2-8905-572C9E118A00}" type="slidenum">
              <a:rPr lang="de-AT" sz="1000" smtClean="0">
                <a:solidFill>
                  <a:srgbClr val="004080"/>
                </a:solidFill>
                <a:latin typeface="Lato Light" panose="020F0302020204030203" pitchFamily="34" charset="0"/>
              </a:rPr>
              <a:pPr algn="r"/>
              <a:t>‹Nr.›</a:t>
            </a:fld>
            <a:endParaRPr lang="de-AT" sz="1000" dirty="0">
              <a:solidFill>
                <a:srgbClr val="004080"/>
              </a:solidFill>
              <a:latin typeface="Lato Light" panose="020F0302020204030203" pitchFamily="34" charset="0"/>
            </a:endParaRPr>
          </a:p>
        </p:txBody>
      </p:sp>
      <p:pic>
        <p:nvPicPr>
          <p:cNvPr id="11" name="Picture 10" descr="logo BV.png.jpg"/>
          <p:cNvPicPr>
            <a:picLocks noChangeAspect="1"/>
          </p:cNvPicPr>
          <p:nvPr userDrawn="1"/>
        </p:nvPicPr>
        <p:blipFill>
          <a:blip r:embed="rId2" cstate="print"/>
          <a:stretch>
            <a:fillRect/>
          </a:stretch>
        </p:blipFill>
        <p:spPr>
          <a:xfrm>
            <a:off x="6840464" y="346989"/>
            <a:ext cx="1908000" cy="236673"/>
          </a:xfrm>
          <a:prstGeom prst="rect">
            <a:avLst/>
          </a:prstGeom>
        </p:spPr>
      </p:pic>
      <p:sp>
        <p:nvSpPr>
          <p:cNvPr id="5" name="Inhaltsplatzhalter 4"/>
          <p:cNvSpPr>
            <a:spLocks noGrp="1"/>
          </p:cNvSpPr>
          <p:nvPr>
            <p:ph sz="quarter" idx="15"/>
          </p:nvPr>
        </p:nvSpPr>
        <p:spPr>
          <a:xfrm>
            <a:off x="468313" y="1341438"/>
            <a:ext cx="8280400" cy="4824412"/>
          </a:xfrm>
        </p:spPr>
        <p:txBody>
          <a:bodyPr>
            <a:no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dirty="0"/>
          </a:p>
        </p:txBody>
      </p:sp>
    </p:spTree>
    <p:extLst>
      <p:ext uri="{BB962C8B-B14F-4D97-AF65-F5344CB8AC3E}">
        <p14:creationId xmlns:p14="http://schemas.microsoft.com/office/powerpoint/2010/main" val="371687913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itelfolie">
    <p:spTree>
      <p:nvGrpSpPr>
        <p:cNvPr id="1" name=""/>
        <p:cNvGrpSpPr/>
        <p:nvPr/>
      </p:nvGrpSpPr>
      <p:grpSpPr>
        <a:xfrm>
          <a:off x="0" y="0"/>
          <a:ext cx="0" cy="0"/>
          <a:chOff x="0" y="0"/>
          <a:chExt cx="0" cy="0"/>
        </a:xfrm>
      </p:grpSpPr>
      <p:cxnSp>
        <p:nvCxnSpPr>
          <p:cNvPr id="15" name="Gerade Verbindung 14"/>
          <p:cNvCxnSpPr/>
          <p:nvPr userDrawn="1"/>
        </p:nvCxnSpPr>
        <p:spPr>
          <a:xfrm flipH="1">
            <a:off x="467544" y="1268760"/>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userDrawn="1"/>
        </p:nvCxnSpPr>
        <p:spPr>
          <a:xfrm flipH="1">
            <a:off x="467544" y="6237312"/>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sp>
        <p:nvSpPr>
          <p:cNvPr id="10" name="Textplatzhalter 9"/>
          <p:cNvSpPr>
            <a:spLocks noGrp="1"/>
          </p:cNvSpPr>
          <p:nvPr>
            <p:ph type="body" sz="quarter" idx="14" hasCustomPrompt="1"/>
          </p:nvPr>
        </p:nvSpPr>
        <p:spPr>
          <a:xfrm>
            <a:off x="467544" y="405336"/>
            <a:ext cx="5544616" cy="647400"/>
          </a:xfrm>
        </p:spPr>
        <p:txBody>
          <a:bodyPr>
            <a:noAutofit/>
          </a:bodyPr>
          <a:lstStyle>
            <a:lvl1pPr marL="0" indent="0">
              <a:buNone/>
              <a:defRPr sz="3000" b="1" baseline="0">
                <a:solidFill>
                  <a:srgbClr val="004080"/>
                </a:solidFill>
                <a:latin typeface="Lato" panose="020F0502020204030203" pitchFamily="34" charset="0"/>
              </a:defRPr>
            </a:lvl1pPr>
          </a:lstStyle>
          <a:p>
            <a:pPr lvl="0"/>
            <a:r>
              <a:rPr lang="de-AT" dirty="0" smtClean="0"/>
              <a:t>Titel durch Klicken hinzufügen</a:t>
            </a:r>
            <a:endParaRPr lang="de-AT" dirty="0"/>
          </a:p>
        </p:txBody>
      </p:sp>
      <p:sp>
        <p:nvSpPr>
          <p:cNvPr id="17" name="Textfeld 16"/>
          <p:cNvSpPr txBox="1"/>
          <p:nvPr userDrawn="1"/>
        </p:nvSpPr>
        <p:spPr>
          <a:xfrm>
            <a:off x="467544" y="6381328"/>
            <a:ext cx="1224136" cy="246221"/>
          </a:xfrm>
          <a:prstGeom prst="rect">
            <a:avLst/>
          </a:prstGeom>
          <a:noFill/>
        </p:spPr>
        <p:txBody>
          <a:bodyPr wrap="square" rtlCol="0">
            <a:spAutoFit/>
          </a:bodyPr>
          <a:lstStyle/>
          <a:p>
            <a:fld id="{B44257DA-5050-452C-84E2-E91F5B0A1F03}" type="datetime1">
              <a:rPr lang="de-AT" sz="1000" smtClean="0">
                <a:solidFill>
                  <a:srgbClr val="004080"/>
                </a:solidFill>
                <a:latin typeface="Lato Light" panose="020F0302020204030203" pitchFamily="34" charset="0"/>
              </a:rPr>
              <a:pPr/>
              <a:t>11.01.2016</a:t>
            </a:fld>
            <a:endParaRPr lang="de-AT" sz="1000" dirty="0">
              <a:solidFill>
                <a:srgbClr val="004080"/>
              </a:solidFill>
              <a:latin typeface="Lato Light" panose="020F0302020204030203" pitchFamily="34" charset="0"/>
            </a:endParaRPr>
          </a:p>
        </p:txBody>
      </p:sp>
      <p:sp>
        <p:nvSpPr>
          <p:cNvPr id="18" name="Textfeld 17"/>
          <p:cNvSpPr txBox="1"/>
          <p:nvPr userDrawn="1"/>
        </p:nvSpPr>
        <p:spPr>
          <a:xfrm>
            <a:off x="3023828" y="6395107"/>
            <a:ext cx="3168352" cy="246221"/>
          </a:xfrm>
          <a:prstGeom prst="rect">
            <a:avLst/>
          </a:prstGeom>
          <a:noFill/>
        </p:spPr>
        <p:txBody>
          <a:bodyPr wrap="square" rtlCol="0">
            <a:spAutoFit/>
          </a:bodyPr>
          <a:lstStyle/>
          <a:p>
            <a:pPr algn="ctr"/>
            <a:r>
              <a:rPr lang="de-AT" sz="1000" dirty="0" smtClean="0">
                <a:solidFill>
                  <a:srgbClr val="004080"/>
                </a:solidFill>
                <a:latin typeface="Lato Light" panose="020F0302020204030203" pitchFamily="34" charset="0"/>
              </a:rPr>
              <a:t>Verband österreichischer Banken und Bankiers</a:t>
            </a:r>
            <a:endParaRPr lang="de-AT" sz="1000" dirty="0">
              <a:solidFill>
                <a:srgbClr val="004080"/>
              </a:solidFill>
              <a:latin typeface="Lato Light" panose="020F0302020204030203" pitchFamily="34" charset="0"/>
            </a:endParaRPr>
          </a:p>
        </p:txBody>
      </p:sp>
      <p:sp>
        <p:nvSpPr>
          <p:cNvPr id="19" name="Textfeld 18"/>
          <p:cNvSpPr txBox="1"/>
          <p:nvPr userDrawn="1"/>
        </p:nvSpPr>
        <p:spPr>
          <a:xfrm>
            <a:off x="7524328" y="6381328"/>
            <a:ext cx="1224136" cy="246221"/>
          </a:xfrm>
          <a:prstGeom prst="rect">
            <a:avLst/>
          </a:prstGeom>
          <a:noFill/>
        </p:spPr>
        <p:txBody>
          <a:bodyPr wrap="square" rtlCol="0">
            <a:spAutoFit/>
          </a:bodyPr>
          <a:lstStyle/>
          <a:p>
            <a:pPr algn="r"/>
            <a:fld id="{477C5604-4442-40C2-8905-572C9E118A00}" type="slidenum">
              <a:rPr lang="de-AT" sz="1000" smtClean="0">
                <a:solidFill>
                  <a:srgbClr val="004080"/>
                </a:solidFill>
                <a:latin typeface="Lato Light" panose="020F0302020204030203" pitchFamily="34" charset="0"/>
              </a:rPr>
              <a:pPr algn="r"/>
              <a:t>‹Nr.›</a:t>
            </a:fld>
            <a:endParaRPr lang="de-AT" sz="1000" dirty="0">
              <a:solidFill>
                <a:srgbClr val="004080"/>
              </a:solidFill>
              <a:latin typeface="Lato Light" panose="020F0302020204030203" pitchFamily="34" charset="0"/>
            </a:endParaRPr>
          </a:p>
        </p:txBody>
      </p:sp>
      <p:sp>
        <p:nvSpPr>
          <p:cNvPr id="22" name="Textplatzhalter 7"/>
          <p:cNvSpPr>
            <a:spLocks noGrp="1"/>
          </p:cNvSpPr>
          <p:nvPr>
            <p:ph type="body" sz="quarter" idx="15" hasCustomPrompt="1"/>
          </p:nvPr>
        </p:nvSpPr>
        <p:spPr>
          <a:xfrm>
            <a:off x="467544" y="2564904"/>
            <a:ext cx="1295624" cy="648072"/>
          </a:xfrm>
        </p:spPr>
        <p:txBody>
          <a:bodyPr>
            <a:noAutofit/>
          </a:bodyPr>
          <a:lstStyle>
            <a:lvl1pPr marL="0" indent="0">
              <a:buNone/>
              <a:defRPr sz="2000" b="1" u="sng">
                <a:solidFill>
                  <a:srgbClr val="004080"/>
                </a:solidFill>
                <a:latin typeface="Lato" panose="020F0502020204030203" pitchFamily="34" charset="0"/>
              </a:defRPr>
            </a:lvl1pPr>
          </a:lstStyle>
          <a:p>
            <a:pPr lvl="0"/>
            <a:r>
              <a:rPr lang="de-AT" dirty="0" smtClean="0"/>
              <a:t>Kontakt:</a:t>
            </a:r>
            <a:endParaRPr lang="de-AT" dirty="0"/>
          </a:p>
        </p:txBody>
      </p:sp>
      <p:sp>
        <p:nvSpPr>
          <p:cNvPr id="23" name="Textplatzhalter 7"/>
          <p:cNvSpPr>
            <a:spLocks noGrp="1"/>
          </p:cNvSpPr>
          <p:nvPr>
            <p:ph type="body" sz="quarter" idx="16" hasCustomPrompt="1"/>
          </p:nvPr>
        </p:nvSpPr>
        <p:spPr>
          <a:xfrm>
            <a:off x="467544" y="3284984"/>
            <a:ext cx="8280400" cy="432519"/>
          </a:xfrm>
        </p:spPr>
        <p:txBody>
          <a:bodyPr>
            <a:noAutofit/>
          </a:bodyPr>
          <a:lstStyle>
            <a:lvl1pPr marL="0" indent="0">
              <a:buNone/>
              <a:defRPr sz="1800" b="1" i="1">
                <a:solidFill>
                  <a:srgbClr val="004080"/>
                </a:solidFill>
                <a:latin typeface="Lato" panose="020F0502020204030203" pitchFamily="34" charset="0"/>
              </a:defRPr>
            </a:lvl1pPr>
          </a:lstStyle>
          <a:p>
            <a:pPr lvl="0"/>
            <a:r>
              <a:rPr lang="de-AT" dirty="0" smtClean="0"/>
              <a:t>Name</a:t>
            </a:r>
            <a:endParaRPr lang="de-AT" dirty="0"/>
          </a:p>
        </p:txBody>
      </p:sp>
      <p:sp>
        <p:nvSpPr>
          <p:cNvPr id="24" name="Textplatzhalter 7"/>
          <p:cNvSpPr>
            <a:spLocks noGrp="1"/>
          </p:cNvSpPr>
          <p:nvPr>
            <p:ph type="body" sz="quarter" idx="17" hasCustomPrompt="1"/>
          </p:nvPr>
        </p:nvSpPr>
        <p:spPr>
          <a:xfrm>
            <a:off x="468064" y="3789040"/>
            <a:ext cx="8280400" cy="2376264"/>
          </a:xfrm>
        </p:spPr>
        <p:txBody>
          <a:bodyPr>
            <a:noAutofit/>
          </a:bodyPr>
          <a:lstStyle>
            <a:lvl1pPr marL="0" indent="0">
              <a:spcBef>
                <a:spcPts val="0"/>
              </a:spcBef>
              <a:buNone/>
              <a:defRPr sz="1400" baseline="0">
                <a:solidFill>
                  <a:srgbClr val="004080"/>
                </a:solidFill>
                <a:latin typeface="Lato" panose="020F0502020204030203" pitchFamily="34" charset="0"/>
              </a:defRPr>
            </a:lvl1pPr>
          </a:lstStyle>
          <a:p>
            <a:pPr lvl="0"/>
            <a:r>
              <a:rPr lang="de-AT" dirty="0" smtClean="0"/>
              <a:t>Institut, Adresse, Telefonnummer, E-Mail</a:t>
            </a:r>
          </a:p>
          <a:p>
            <a:pPr lvl="0"/>
            <a:endParaRPr lang="de-AT" dirty="0"/>
          </a:p>
        </p:txBody>
      </p:sp>
      <p:pic>
        <p:nvPicPr>
          <p:cNvPr id="12" name="Picture 10" descr="logo BV.png.jpg"/>
          <p:cNvPicPr>
            <a:picLocks noChangeAspect="1"/>
          </p:cNvPicPr>
          <p:nvPr userDrawn="1"/>
        </p:nvPicPr>
        <p:blipFill>
          <a:blip r:embed="rId2" cstate="print"/>
          <a:stretch>
            <a:fillRect/>
          </a:stretch>
        </p:blipFill>
        <p:spPr>
          <a:xfrm>
            <a:off x="6840464" y="346989"/>
            <a:ext cx="1908000" cy="236673"/>
          </a:xfrm>
          <a:prstGeom prst="rect">
            <a:avLst/>
          </a:prstGeom>
        </p:spPr>
      </p:pic>
    </p:spTree>
    <p:extLst>
      <p:ext uri="{BB962C8B-B14F-4D97-AF65-F5344CB8AC3E}">
        <p14:creationId xmlns:p14="http://schemas.microsoft.com/office/powerpoint/2010/main" val="25280133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685800" y="2130425"/>
            <a:ext cx="7772400" cy="1514599"/>
          </a:xfrm>
        </p:spPr>
        <p:txBody>
          <a:bodyPr anchor="t" anchorCtr="0">
            <a:noAutofit/>
          </a:bodyPr>
          <a:lstStyle>
            <a:lvl1pPr>
              <a:defRPr b="1">
                <a:solidFill>
                  <a:srgbClr val="004080"/>
                </a:solidFill>
                <a:latin typeface="Lato" panose="020F0502020204030203" pitchFamily="34" charset="0"/>
              </a:defRPr>
            </a:lvl1pPr>
          </a:lstStyle>
          <a:p>
            <a:r>
              <a:rPr lang="de-DE" dirty="0" smtClean="0"/>
              <a:t>Vortragstitel</a:t>
            </a:r>
            <a:endParaRPr lang="de-AT" dirty="0"/>
          </a:p>
        </p:txBody>
      </p:sp>
      <p:sp>
        <p:nvSpPr>
          <p:cNvPr id="3" name="Untertitel 2"/>
          <p:cNvSpPr>
            <a:spLocks noGrp="1"/>
          </p:cNvSpPr>
          <p:nvPr>
            <p:ph type="subTitle" idx="1" hasCustomPrompt="1"/>
          </p:nvPr>
        </p:nvSpPr>
        <p:spPr>
          <a:xfrm>
            <a:off x="1371600" y="3886200"/>
            <a:ext cx="6400800" cy="766936"/>
          </a:xfrm>
        </p:spPr>
        <p:txBody>
          <a:bodyPr>
            <a:noAutofit/>
          </a:bodyPr>
          <a:lstStyle>
            <a:lvl1pPr marL="0" indent="0" algn="ctr">
              <a:buNone/>
              <a:defRPr sz="2800" i="1">
                <a:solidFill>
                  <a:srgbClr val="004080"/>
                </a:solidFill>
                <a:latin typeface="Lato" panose="020F050202020403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Untertitel</a:t>
            </a:r>
            <a:endParaRPr lang="de-AT" dirty="0"/>
          </a:p>
        </p:txBody>
      </p:sp>
      <p:sp>
        <p:nvSpPr>
          <p:cNvPr id="12" name="Textplatzhalter 11"/>
          <p:cNvSpPr>
            <a:spLocks noGrp="1"/>
          </p:cNvSpPr>
          <p:nvPr>
            <p:ph type="body" sz="quarter" idx="13" hasCustomPrompt="1"/>
          </p:nvPr>
        </p:nvSpPr>
        <p:spPr>
          <a:xfrm>
            <a:off x="1907704" y="4941168"/>
            <a:ext cx="5329932" cy="504056"/>
          </a:xfrm>
        </p:spPr>
        <p:txBody>
          <a:bodyPr>
            <a:noAutofit/>
          </a:bodyPr>
          <a:lstStyle>
            <a:lvl1pPr marL="0" indent="0" algn="ctr">
              <a:buNone/>
              <a:defRPr sz="1800">
                <a:solidFill>
                  <a:srgbClr val="A8B7CF"/>
                </a:solidFill>
                <a:latin typeface="Lato" panose="020F0502020204030203" pitchFamily="34" charset="0"/>
              </a:defRPr>
            </a:lvl1pPr>
          </a:lstStyle>
          <a:p>
            <a:pPr lvl="0"/>
            <a:r>
              <a:rPr lang="de-AT" dirty="0" smtClean="0"/>
              <a:t>Vortragender</a:t>
            </a:r>
            <a:endParaRPr lang="de-AT" dirty="0"/>
          </a:p>
        </p:txBody>
      </p:sp>
      <p:cxnSp>
        <p:nvCxnSpPr>
          <p:cNvPr id="15" name="Gerade Verbindung 14"/>
          <p:cNvCxnSpPr/>
          <p:nvPr userDrawn="1"/>
        </p:nvCxnSpPr>
        <p:spPr>
          <a:xfrm flipH="1">
            <a:off x="467544" y="1268760"/>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userDrawn="1"/>
        </p:nvCxnSpPr>
        <p:spPr>
          <a:xfrm flipH="1">
            <a:off x="467544" y="6237312"/>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sp>
        <p:nvSpPr>
          <p:cNvPr id="18" name="Textfeld 17"/>
          <p:cNvSpPr txBox="1"/>
          <p:nvPr userDrawn="1"/>
        </p:nvSpPr>
        <p:spPr>
          <a:xfrm>
            <a:off x="467544" y="6381328"/>
            <a:ext cx="1224136" cy="246221"/>
          </a:xfrm>
          <a:prstGeom prst="rect">
            <a:avLst/>
          </a:prstGeom>
          <a:noFill/>
        </p:spPr>
        <p:txBody>
          <a:bodyPr wrap="square" rtlCol="0">
            <a:spAutoFit/>
          </a:bodyPr>
          <a:lstStyle/>
          <a:p>
            <a:fld id="{B44257DA-5050-452C-84E2-E91F5B0A1F03}" type="datetime1">
              <a:rPr lang="de-AT" sz="1000" smtClean="0">
                <a:solidFill>
                  <a:srgbClr val="004080"/>
                </a:solidFill>
                <a:latin typeface="Lato Light" panose="020F0302020204030203" pitchFamily="34" charset="0"/>
              </a:rPr>
              <a:pPr/>
              <a:t>11.01.2016</a:t>
            </a:fld>
            <a:endParaRPr lang="de-AT" sz="1000" dirty="0">
              <a:solidFill>
                <a:srgbClr val="004080"/>
              </a:solidFill>
              <a:latin typeface="Lato Light" panose="020F0302020204030203" pitchFamily="34" charset="0"/>
            </a:endParaRPr>
          </a:p>
        </p:txBody>
      </p:sp>
      <p:sp>
        <p:nvSpPr>
          <p:cNvPr id="19" name="Textfeld 18"/>
          <p:cNvSpPr txBox="1"/>
          <p:nvPr userDrawn="1"/>
        </p:nvSpPr>
        <p:spPr>
          <a:xfrm>
            <a:off x="7524328" y="6381328"/>
            <a:ext cx="1224136" cy="246221"/>
          </a:xfrm>
          <a:prstGeom prst="rect">
            <a:avLst/>
          </a:prstGeom>
          <a:noFill/>
        </p:spPr>
        <p:txBody>
          <a:bodyPr wrap="square" rtlCol="0">
            <a:spAutoFit/>
          </a:bodyPr>
          <a:lstStyle/>
          <a:p>
            <a:pPr algn="r"/>
            <a:fld id="{477C5604-4442-40C2-8905-572C9E118A00}" type="slidenum">
              <a:rPr lang="de-AT" sz="1000" smtClean="0">
                <a:solidFill>
                  <a:srgbClr val="004080"/>
                </a:solidFill>
                <a:latin typeface="Lato Light" panose="020F0302020204030203" pitchFamily="34" charset="0"/>
              </a:rPr>
              <a:pPr algn="r"/>
              <a:t>‹Nr.›</a:t>
            </a:fld>
            <a:endParaRPr lang="de-AT" sz="1000" dirty="0">
              <a:solidFill>
                <a:srgbClr val="004080"/>
              </a:solidFill>
              <a:latin typeface="Lato Light" panose="020F0302020204030203" pitchFamily="34" charset="0"/>
            </a:endParaRPr>
          </a:p>
        </p:txBody>
      </p:sp>
      <p:sp>
        <p:nvSpPr>
          <p:cNvPr id="21" name="Textfeld 20"/>
          <p:cNvSpPr txBox="1"/>
          <p:nvPr userDrawn="1"/>
        </p:nvSpPr>
        <p:spPr>
          <a:xfrm>
            <a:off x="3023828" y="6395107"/>
            <a:ext cx="3168352" cy="246221"/>
          </a:xfrm>
          <a:prstGeom prst="rect">
            <a:avLst/>
          </a:prstGeom>
          <a:noFill/>
        </p:spPr>
        <p:txBody>
          <a:bodyPr wrap="square" rtlCol="0">
            <a:spAutoFit/>
          </a:bodyPr>
          <a:lstStyle/>
          <a:p>
            <a:pPr algn="ctr"/>
            <a:r>
              <a:rPr lang="de-AT" sz="1000" dirty="0" smtClean="0">
                <a:solidFill>
                  <a:srgbClr val="004080"/>
                </a:solidFill>
                <a:latin typeface="Lato Light" panose="020F0302020204030203" pitchFamily="34" charset="0"/>
              </a:rPr>
              <a:t>Verband österreichischer Banken und Bankiers</a:t>
            </a:r>
            <a:endParaRPr lang="de-AT" sz="1000" dirty="0">
              <a:solidFill>
                <a:srgbClr val="004080"/>
              </a:solidFill>
              <a:latin typeface="Lato Light" panose="020F0302020204030203" pitchFamily="34" charset="0"/>
            </a:endParaRPr>
          </a:p>
        </p:txBody>
      </p:sp>
      <p:pic>
        <p:nvPicPr>
          <p:cNvPr id="14" name="Picture 10" descr="logo BV.png.jpg"/>
          <p:cNvPicPr>
            <a:picLocks noChangeAspect="1"/>
          </p:cNvPicPr>
          <p:nvPr userDrawn="1"/>
        </p:nvPicPr>
        <p:blipFill>
          <a:blip r:embed="rId2" cstate="print"/>
          <a:stretch>
            <a:fillRect/>
          </a:stretch>
        </p:blipFill>
        <p:spPr>
          <a:xfrm>
            <a:off x="6840464" y="346989"/>
            <a:ext cx="1908000" cy="236673"/>
          </a:xfrm>
          <a:prstGeom prst="rect">
            <a:avLst/>
          </a:prstGeom>
        </p:spPr>
      </p:pic>
    </p:spTree>
    <p:extLst>
      <p:ext uri="{BB962C8B-B14F-4D97-AF65-F5344CB8AC3E}">
        <p14:creationId xmlns:p14="http://schemas.microsoft.com/office/powerpoint/2010/main" val="24935748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cxnSp>
        <p:nvCxnSpPr>
          <p:cNvPr id="15" name="Gerade Verbindung 14"/>
          <p:cNvCxnSpPr/>
          <p:nvPr userDrawn="1"/>
        </p:nvCxnSpPr>
        <p:spPr>
          <a:xfrm flipH="1">
            <a:off x="467544" y="1268760"/>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userDrawn="1"/>
        </p:nvCxnSpPr>
        <p:spPr>
          <a:xfrm flipH="1">
            <a:off x="467544" y="6237312"/>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sp>
        <p:nvSpPr>
          <p:cNvPr id="10" name="Textplatzhalter 9"/>
          <p:cNvSpPr>
            <a:spLocks noGrp="1"/>
          </p:cNvSpPr>
          <p:nvPr>
            <p:ph type="body" sz="quarter" idx="14" hasCustomPrompt="1"/>
          </p:nvPr>
        </p:nvSpPr>
        <p:spPr>
          <a:xfrm>
            <a:off x="467544" y="405336"/>
            <a:ext cx="5544616" cy="647400"/>
          </a:xfrm>
        </p:spPr>
        <p:txBody>
          <a:bodyPr>
            <a:noAutofit/>
          </a:bodyPr>
          <a:lstStyle>
            <a:lvl1pPr marL="0" indent="0">
              <a:buNone/>
              <a:defRPr sz="3000" b="1" baseline="0">
                <a:solidFill>
                  <a:srgbClr val="004080"/>
                </a:solidFill>
                <a:latin typeface="Lato" panose="020F0502020204030203" pitchFamily="34" charset="0"/>
              </a:defRPr>
            </a:lvl1pPr>
          </a:lstStyle>
          <a:p>
            <a:pPr lvl="0"/>
            <a:r>
              <a:rPr lang="de-AT" dirty="0" smtClean="0"/>
              <a:t>Titel durch Klicken hinzufügen</a:t>
            </a:r>
            <a:endParaRPr lang="de-AT" dirty="0"/>
          </a:p>
        </p:txBody>
      </p:sp>
      <p:sp>
        <p:nvSpPr>
          <p:cNvPr id="14" name="Textfeld 13"/>
          <p:cNvSpPr txBox="1"/>
          <p:nvPr userDrawn="1"/>
        </p:nvSpPr>
        <p:spPr>
          <a:xfrm>
            <a:off x="467544" y="6381328"/>
            <a:ext cx="1224136" cy="246221"/>
          </a:xfrm>
          <a:prstGeom prst="rect">
            <a:avLst/>
          </a:prstGeom>
          <a:noFill/>
        </p:spPr>
        <p:txBody>
          <a:bodyPr wrap="square" rtlCol="0">
            <a:spAutoFit/>
          </a:bodyPr>
          <a:lstStyle/>
          <a:p>
            <a:fld id="{B44257DA-5050-452C-84E2-E91F5B0A1F03}" type="datetime1">
              <a:rPr lang="de-AT" sz="1000" smtClean="0">
                <a:solidFill>
                  <a:srgbClr val="004080"/>
                </a:solidFill>
                <a:latin typeface="Lato Light" panose="020F0302020204030203" pitchFamily="34" charset="0"/>
              </a:rPr>
              <a:pPr/>
              <a:t>11.01.2016</a:t>
            </a:fld>
            <a:endParaRPr lang="de-AT" sz="1000" dirty="0">
              <a:solidFill>
                <a:srgbClr val="004080"/>
              </a:solidFill>
              <a:latin typeface="Lato Light" panose="020F0302020204030203" pitchFamily="34" charset="0"/>
            </a:endParaRPr>
          </a:p>
        </p:txBody>
      </p:sp>
      <p:sp>
        <p:nvSpPr>
          <p:cNvPr id="17" name="Textfeld 16"/>
          <p:cNvSpPr txBox="1"/>
          <p:nvPr userDrawn="1"/>
        </p:nvSpPr>
        <p:spPr>
          <a:xfrm>
            <a:off x="3023828" y="6395107"/>
            <a:ext cx="3168352" cy="246221"/>
          </a:xfrm>
          <a:prstGeom prst="rect">
            <a:avLst/>
          </a:prstGeom>
          <a:noFill/>
        </p:spPr>
        <p:txBody>
          <a:bodyPr wrap="square" rtlCol="0">
            <a:spAutoFit/>
          </a:bodyPr>
          <a:lstStyle/>
          <a:p>
            <a:pPr algn="ctr"/>
            <a:r>
              <a:rPr lang="de-AT" sz="1000" dirty="0" smtClean="0">
                <a:solidFill>
                  <a:srgbClr val="004080"/>
                </a:solidFill>
                <a:latin typeface="Lato Light" panose="020F0302020204030203" pitchFamily="34" charset="0"/>
              </a:rPr>
              <a:t>Verband österreichischer Banken und Bankiers</a:t>
            </a:r>
            <a:endParaRPr lang="de-AT" sz="1000" dirty="0">
              <a:solidFill>
                <a:srgbClr val="004080"/>
              </a:solidFill>
              <a:latin typeface="Lato Light" panose="020F0302020204030203" pitchFamily="34" charset="0"/>
            </a:endParaRPr>
          </a:p>
        </p:txBody>
      </p:sp>
      <p:sp>
        <p:nvSpPr>
          <p:cNvPr id="21" name="Textfeld 20"/>
          <p:cNvSpPr txBox="1"/>
          <p:nvPr userDrawn="1"/>
        </p:nvSpPr>
        <p:spPr>
          <a:xfrm>
            <a:off x="7524328" y="6381328"/>
            <a:ext cx="1224136" cy="246221"/>
          </a:xfrm>
          <a:prstGeom prst="rect">
            <a:avLst/>
          </a:prstGeom>
          <a:noFill/>
        </p:spPr>
        <p:txBody>
          <a:bodyPr wrap="square" rtlCol="0">
            <a:spAutoFit/>
          </a:bodyPr>
          <a:lstStyle/>
          <a:p>
            <a:pPr algn="r"/>
            <a:fld id="{477C5604-4442-40C2-8905-572C9E118A00}" type="slidenum">
              <a:rPr lang="de-AT" sz="1000" smtClean="0">
                <a:solidFill>
                  <a:srgbClr val="004080"/>
                </a:solidFill>
                <a:latin typeface="Lato Light" panose="020F0302020204030203" pitchFamily="34" charset="0"/>
              </a:rPr>
              <a:pPr algn="r"/>
              <a:t>‹Nr.›</a:t>
            </a:fld>
            <a:endParaRPr lang="de-AT" sz="1000" dirty="0">
              <a:solidFill>
                <a:srgbClr val="004080"/>
              </a:solidFill>
              <a:latin typeface="Lato Light" panose="020F0302020204030203" pitchFamily="34" charset="0"/>
            </a:endParaRPr>
          </a:p>
        </p:txBody>
      </p:sp>
      <p:pic>
        <p:nvPicPr>
          <p:cNvPr id="11" name="Picture 10" descr="logo BV.png.jpg"/>
          <p:cNvPicPr>
            <a:picLocks noChangeAspect="1"/>
          </p:cNvPicPr>
          <p:nvPr userDrawn="1"/>
        </p:nvPicPr>
        <p:blipFill>
          <a:blip r:embed="rId2" cstate="print"/>
          <a:stretch>
            <a:fillRect/>
          </a:stretch>
        </p:blipFill>
        <p:spPr>
          <a:xfrm>
            <a:off x="6840464" y="346989"/>
            <a:ext cx="1908000" cy="236673"/>
          </a:xfrm>
          <a:prstGeom prst="rect">
            <a:avLst/>
          </a:prstGeom>
        </p:spPr>
      </p:pic>
      <p:sp>
        <p:nvSpPr>
          <p:cNvPr id="5" name="Inhaltsplatzhalter 4"/>
          <p:cNvSpPr>
            <a:spLocks noGrp="1"/>
          </p:cNvSpPr>
          <p:nvPr>
            <p:ph sz="quarter" idx="15"/>
          </p:nvPr>
        </p:nvSpPr>
        <p:spPr>
          <a:xfrm>
            <a:off x="468313" y="1341438"/>
            <a:ext cx="8280400" cy="4824412"/>
          </a:xfrm>
        </p:spPr>
        <p:txBody>
          <a:bodyPr>
            <a:no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dirty="0"/>
          </a:p>
        </p:txBody>
      </p:sp>
    </p:spTree>
    <p:extLst>
      <p:ext uri="{BB962C8B-B14F-4D97-AF65-F5344CB8AC3E}">
        <p14:creationId xmlns:p14="http://schemas.microsoft.com/office/powerpoint/2010/main" val="174098290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elfolie">
    <p:spTree>
      <p:nvGrpSpPr>
        <p:cNvPr id="1" name=""/>
        <p:cNvGrpSpPr/>
        <p:nvPr/>
      </p:nvGrpSpPr>
      <p:grpSpPr>
        <a:xfrm>
          <a:off x="0" y="0"/>
          <a:ext cx="0" cy="0"/>
          <a:chOff x="0" y="0"/>
          <a:chExt cx="0" cy="0"/>
        </a:xfrm>
      </p:grpSpPr>
      <p:cxnSp>
        <p:nvCxnSpPr>
          <p:cNvPr id="15" name="Gerade Verbindung 14"/>
          <p:cNvCxnSpPr/>
          <p:nvPr userDrawn="1"/>
        </p:nvCxnSpPr>
        <p:spPr>
          <a:xfrm flipH="1">
            <a:off x="467544" y="1268760"/>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userDrawn="1"/>
        </p:nvCxnSpPr>
        <p:spPr>
          <a:xfrm flipH="1">
            <a:off x="467544" y="6237312"/>
            <a:ext cx="8280920" cy="0"/>
          </a:xfrm>
          <a:prstGeom prst="line">
            <a:avLst/>
          </a:prstGeom>
          <a:ln w="31750">
            <a:solidFill>
              <a:srgbClr val="004080"/>
            </a:solidFill>
          </a:ln>
        </p:spPr>
        <p:style>
          <a:lnRef idx="1">
            <a:schemeClr val="accent1"/>
          </a:lnRef>
          <a:fillRef idx="0">
            <a:schemeClr val="accent1"/>
          </a:fillRef>
          <a:effectRef idx="0">
            <a:schemeClr val="accent1"/>
          </a:effectRef>
          <a:fontRef idx="minor">
            <a:schemeClr val="tx1"/>
          </a:fontRef>
        </p:style>
      </p:cxnSp>
      <p:sp>
        <p:nvSpPr>
          <p:cNvPr id="10" name="Textplatzhalter 9"/>
          <p:cNvSpPr>
            <a:spLocks noGrp="1"/>
          </p:cNvSpPr>
          <p:nvPr>
            <p:ph type="body" sz="quarter" idx="14" hasCustomPrompt="1"/>
          </p:nvPr>
        </p:nvSpPr>
        <p:spPr>
          <a:xfrm>
            <a:off x="467544" y="405336"/>
            <a:ext cx="5544616" cy="647400"/>
          </a:xfrm>
        </p:spPr>
        <p:txBody>
          <a:bodyPr>
            <a:noAutofit/>
          </a:bodyPr>
          <a:lstStyle>
            <a:lvl1pPr marL="0" indent="0">
              <a:buNone/>
              <a:defRPr sz="3000" b="1" baseline="0">
                <a:solidFill>
                  <a:srgbClr val="004080"/>
                </a:solidFill>
                <a:latin typeface="Lato" panose="020F0502020204030203" pitchFamily="34" charset="0"/>
              </a:defRPr>
            </a:lvl1pPr>
          </a:lstStyle>
          <a:p>
            <a:pPr lvl="0"/>
            <a:r>
              <a:rPr lang="de-AT" dirty="0" smtClean="0"/>
              <a:t>Titel durch Klicken hinzufügen</a:t>
            </a:r>
            <a:endParaRPr lang="de-AT" dirty="0"/>
          </a:p>
        </p:txBody>
      </p:sp>
      <p:sp>
        <p:nvSpPr>
          <p:cNvPr id="17" name="Textfeld 16"/>
          <p:cNvSpPr txBox="1"/>
          <p:nvPr userDrawn="1"/>
        </p:nvSpPr>
        <p:spPr>
          <a:xfrm>
            <a:off x="467544" y="6381328"/>
            <a:ext cx="1224136" cy="246221"/>
          </a:xfrm>
          <a:prstGeom prst="rect">
            <a:avLst/>
          </a:prstGeom>
          <a:noFill/>
        </p:spPr>
        <p:txBody>
          <a:bodyPr wrap="square" rtlCol="0">
            <a:spAutoFit/>
          </a:bodyPr>
          <a:lstStyle/>
          <a:p>
            <a:fld id="{B44257DA-5050-452C-84E2-E91F5B0A1F03}" type="datetime1">
              <a:rPr lang="de-AT" sz="1000" smtClean="0">
                <a:solidFill>
                  <a:srgbClr val="004080"/>
                </a:solidFill>
                <a:latin typeface="Lato Light" panose="020F0302020204030203" pitchFamily="34" charset="0"/>
              </a:rPr>
              <a:pPr/>
              <a:t>11.01.2016</a:t>
            </a:fld>
            <a:endParaRPr lang="de-AT" sz="1000" dirty="0">
              <a:solidFill>
                <a:srgbClr val="004080"/>
              </a:solidFill>
              <a:latin typeface="Lato Light" panose="020F0302020204030203" pitchFamily="34" charset="0"/>
            </a:endParaRPr>
          </a:p>
        </p:txBody>
      </p:sp>
      <p:sp>
        <p:nvSpPr>
          <p:cNvPr id="18" name="Textfeld 17"/>
          <p:cNvSpPr txBox="1"/>
          <p:nvPr userDrawn="1"/>
        </p:nvSpPr>
        <p:spPr>
          <a:xfrm>
            <a:off x="3023828" y="6395107"/>
            <a:ext cx="3168352" cy="246221"/>
          </a:xfrm>
          <a:prstGeom prst="rect">
            <a:avLst/>
          </a:prstGeom>
          <a:noFill/>
        </p:spPr>
        <p:txBody>
          <a:bodyPr wrap="square" rtlCol="0">
            <a:spAutoFit/>
          </a:bodyPr>
          <a:lstStyle/>
          <a:p>
            <a:pPr algn="ctr"/>
            <a:r>
              <a:rPr lang="de-AT" sz="1000" dirty="0" smtClean="0">
                <a:solidFill>
                  <a:srgbClr val="004080"/>
                </a:solidFill>
                <a:latin typeface="Lato Light" panose="020F0302020204030203" pitchFamily="34" charset="0"/>
              </a:rPr>
              <a:t>Verband österreichischer Banken und Bankiers</a:t>
            </a:r>
            <a:endParaRPr lang="de-AT" sz="1000" dirty="0">
              <a:solidFill>
                <a:srgbClr val="004080"/>
              </a:solidFill>
              <a:latin typeface="Lato Light" panose="020F0302020204030203" pitchFamily="34" charset="0"/>
            </a:endParaRPr>
          </a:p>
        </p:txBody>
      </p:sp>
      <p:sp>
        <p:nvSpPr>
          <p:cNvPr id="19" name="Textfeld 18"/>
          <p:cNvSpPr txBox="1"/>
          <p:nvPr userDrawn="1"/>
        </p:nvSpPr>
        <p:spPr>
          <a:xfrm>
            <a:off x="7524328" y="6381328"/>
            <a:ext cx="1224136" cy="246221"/>
          </a:xfrm>
          <a:prstGeom prst="rect">
            <a:avLst/>
          </a:prstGeom>
          <a:noFill/>
        </p:spPr>
        <p:txBody>
          <a:bodyPr wrap="square" rtlCol="0">
            <a:spAutoFit/>
          </a:bodyPr>
          <a:lstStyle/>
          <a:p>
            <a:pPr algn="r"/>
            <a:fld id="{477C5604-4442-40C2-8905-572C9E118A00}" type="slidenum">
              <a:rPr lang="de-AT" sz="1000" smtClean="0">
                <a:solidFill>
                  <a:srgbClr val="004080"/>
                </a:solidFill>
                <a:latin typeface="Lato Light" panose="020F0302020204030203" pitchFamily="34" charset="0"/>
              </a:rPr>
              <a:pPr algn="r"/>
              <a:t>‹Nr.›</a:t>
            </a:fld>
            <a:endParaRPr lang="de-AT" sz="1000" dirty="0">
              <a:solidFill>
                <a:srgbClr val="004080"/>
              </a:solidFill>
              <a:latin typeface="Lato Light" panose="020F0302020204030203" pitchFamily="34" charset="0"/>
            </a:endParaRPr>
          </a:p>
        </p:txBody>
      </p:sp>
      <p:sp>
        <p:nvSpPr>
          <p:cNvPr id="22" name="Textplatzhalter 7"/>
          <p:cNvSpPr>
            <a:spLocks noGrp="1"/>
          </p:cNvSpPr>
          <p:nvPr>
            <p:ph type="body" sz="quarter" idx="15" hasCustomPrompt="1"/>
          </p:nvPr>
        </p:nvSpPr>
        <p:spPr>
          <a:xfrm>
            <a:off x="467544" y="2564904"/>
            <a:ext cx="1295624" cy="648072"/>
          </a:xfrm>
        </p:spPr>
        <p:txBody>
          <a:bodyPr>
            <a:noAutofit/>
          </a:bodyPr>
          <a:lstStyle>
            <a:lvl1pPr marL="0" indent="0">
              <a:buNone/>
              <a:defRPr sz="2000" b="1" u="sng">
                <a:solidFill>
                  <a:srgbClr val="004080"/>
                </a:solidFill>
                <a:latin typeface="Lato" panose="020F0502020204030203" pitchFamily="34" charset="0"/>
              </a:defRPr>
            </a:lvl1pPr>
          </a:lstStyle>
          <a:p>
            <a:pPr lvl="0"/>
            <a:r>
              <a:rPr lang="de-AT" dirty="0" smtClean="0"/>
              <a:t>Kontakt:</a:t>
            </a:r>
            <a:endParaRPr lang="de-AT" dirty="0"/>
          </a:p>
        </p:txBody>
      </p:sp>
      <p:sp>
        <p:nvSpPr>
          <p:cNvPr id="23" name="Textplatzhalter 7"/>
          <p:cNvSpPr>
            <a:spLocks noGrp="1"/>
          </p:cNvSpPr>
          <p:nvPr>
            <p:ph type="body" sz="quarter" idx="16" hasCustomPrompt="1"/>
          </p:nvPr>
        </p:nvSpPr>
        <p:spPr>
          <a:xfrm>
            <a:off x="467544" y="3284984"/>
            <a:ext cx="8280400" cy="432519"/>
          </a:xfrm>
        </p:spPr>
        <p:txBody>
          <a:bodyPr>
            <a:noAutofit/>
          </a:bodyPr>
          <a:lstStyle>
            <a:lvl1pPr marL="0" indent="0">
              <a:buNone/>
              <a:defRPr sz="1800" b="1" i="1">
                <a:solidFill>
                  <a:srgbClr val="004080"/>
                </a:solidFill>
                <a:latin typeface="Lato" panose="020F0502020204030203" pitchFamily="34" charset="0"/>
              </a:defRPr>
            </a:lvl1pPr>
          </a:lstStyle>
          <a:p>
            <a:pPr lvl="0"/>
            <a:r>
              <a:rPr lang="de-AT" dirty="0" smtClean="0"/>
              <a:t>Name</a:t>
            </a:r>
            <a:endParaRPr lang="de-AT" dirty="0"/>
          </a:p>
        </p:txBody>
      </p:sp>
      <p:sp>
        <p:nvSpPr>
          <p:cNvPr id="24" name="Textplatzhalter 7"/>
          <p:cNvSpPr>
            <a:spLocks noGrp="1"/>
          </p:cNvSpPr>
          <p:nvPr>
            <p:ph type="body" sz="quarter" idx="17" hasCustomPrompt="1"/>
          </p:nvPr>
        </p:nvSpPr>
        <p:spPr>
          <a:xfrm>
            <a:off x="468064" y="3789040"/>
            <a:ext cx="8280400" cy="2376264"/>
          </a:xfrm>
        </p:spPr>
        <p:txBody>
          <a:bodyPr>
            <a:noAutofit/>
          </a:bodyPr>
          <a:lstStyle>
            <a:lvl1pPr marL="0" indent="0">
              <a:spcBef>
                <a:spcPts val="0"/>
              </a:spcBef>
              <a:buNone/>
              <a:defRPr sz="1400" baseline="0">
                <a:solidFill>
                  <a:srgbClr val="004080"/>
                </a:solidFill>
                <a:latin typeface="Lato" panose="020F0502020204030203" pitchFamily="34" charset="0"/>
              </a:defRPr>
            </a:lvl1pPr>
          </a:lstStyle>
          <a:p>
            <a:pPr lvl="0"/>
            <a:r>
              <a:rPr lang="de-AT" dirty="0" smtClean="0"/>
              <a:t>Institut, Adresse, Telefonnummer, E-Mail</a:t>
            </a:r>
          </a:p>
          <a:p>
            <a:pPr lvl="0"/>
            <a:endParaRPr lang="de-AT" dirty="0"/>
          </a:p>
        </p:txBody>
      </p:sp>
      <p:pic>
        <p:nvPicPr>
          <p:cNvPr id="12" name="Picture 10" descr="logo BV.png.jpg"/>
          <p:cNvPicPr>
            <a:picLocks noChangeAspect="1"/>
          </p:cNvPicPr>
          <p:nvPr userDrawn="1"/>
        </p:nvPicPr>
        <p:blipFill>
          <a:blip r:embed="rId2" cstate="print"/>
          <a:stretch>
            <a:fillRect/>
          </a:stretch>
        </p:blipFill>
        <p:spPr>
          <a:xfrm>
            <a:off x="6840464" y="346989"/>
            <a:ext cx="1908000" cy="236673"/>
          </a:xfrm>
          <a:prstGeom prst="rect">
            <a:avLst/>
          </a:prstGeom>
        </p:spPr>
      </p:pic>
    </p:spTree>
    <p:extLst>
      <p:ext uri="{BB962C8B-B14F-4D97-AF65-F5344CB8AC3E}">
        <p14:creationId xmlns:p14="http://schemas.microsoft.com/office/powerpoint/2010/main" val="477334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de-DE" dirty="0" smtClean="0"/>
              <a:t>Titelmasterformat durch Klicken bearbeiten</a:t>
            </a:r>
            <a:endParaRPr lang="de-AT"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AT"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D11088-8D3E-4661-AEC3-8D9DD24050FD}" type="datetimeFigureOut">
              <a:rPr lang="de-AT" smtClean="0">
                <a:solidFill>
                  <a:prstClr val="black">
                    <a:tint val="75000"/>
                  </a:prstClr>
                </a:solidFill>
              </a:rPr>
              <a:pPr/>
              <a:t>11.01.2016</a:t>
            </a:fld>
            <a:endParaRPr lang="de-AT">
              <a:solidFill>
                <a:prstClr val="black">
                  <a:tint val="75000"/>
                </a:prstClr>
              </a:solidFill>
            </a:endParaRPr>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solidFill>
                <a:prstClr val="black">
                  <a:tint val="75000"/>
                </a:prstClr>
              </a:solidFill>
            </a:endParaRP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974644-3C4A-4902-8DAE-7580BB69914A}" type="slidenum">
              <a:rPr lang="de-AT" smtClean="0">
                <a:solidFill>
                  <a:prstClr val="black">
                    <a:tint val="75000"/>
                  </a:prstClr>
                </a:solidFill>
              </a:rPr>
              <a:pPr/>
              <a:t>‹Nr.›</a:t>
            </a:fld>
            <a:endParaRPr lang="de-AT">
              <a:solidFill>
                <a:prstClr val="black">
                  <a:tint val="75000"/>
                </a:prstClr>
              </a:solidFill>
            </a:endParaRPr>
          </a:p>
        </p:txBody>
      </p:sp>
    </p:spTree>
    <p:extLst>
      <p:ext uri="{BB962C8B-B14F-4D97-AF65-F5344CB8AC3E}">
        <p14:creationId xmlns:p14="http://schemas.microsoft.com/office/powerpoint/2010/main" val="474385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defTabSz="914400" rtl="0" eaLnBrk="1" latinLnBrk="0" hangingPunct="1">
        <a:spcBef>
          <a:spcPct val="0"/>
        </a:spcBef>
        <a:buNone/>
        <a:defRPr sz="3200" kern="1200">
          <a:solidFill>
            <a:srgbClr val="004080"/>
          </a:solidFill>
          <a:latin typeface="Lato" panose="020F0502020204030203"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rgbClr val="004080"/>
          </a:solidFill>
          <a:latin typeface="Lato" panose="020F0502020204030203"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rgbClr val="004080"/>
          </a:solidFill>
          <a:latin typeface="Lato" panose="020F0502020204030203"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rgbClr val="004080"/>
          </a:solidFill>
          <a:latin typeface="Lato" panose="020F0502020204030203"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rgbClr val="004080"/>
          </a:solidFill>
          <a:latin typeface="Lato" panose="020F0502020204030203"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rgbClr val="004080"/>
          </a:solidFill>
          <a:latin typeface="Lato" panose="020F0502020204030203"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de-DE" dirty="0" smtClean="0"/>
              <a:t>Titelmasterformat durch Klicken bearbeiten</a:t>
            </a:r>
            <a:endParaRPr lang="de-AT"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AT"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D11088-8D3E-4661-AEC3-8D9DD24050FD}" type="datetimeFigureOut">
              <a:rPr lang="de-AT" smtClean="0">
                <a:solidFill>
                  <a:prstClr val="black">
                    <a:tint val="75000"/>
                  </a:prstClr>
                </a:solidFill>
              </a:rPr>
              <a:pPr/>
              <a:t>11.01.2016</a:t>
            </a:fld>
            <a:endParaRPr lang="de-AT">
              <a:solidFill>
                <a:prstClr val="black">
                  <a:tint val="75000"/>
                </a:prstClr>
              </a:solidFill>
            </a:endParaRPr>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solidFill>
                <a:prstClr val="black">
                  <a:tint val="75000"/>
                </a:prstClr>
              </a:solidFill>
            </a:endParaRP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974644-3C4A-4902-8DAE-7580BB69914A}" type="slidenum">
              <a:rPr lang="de-AT" smtClean="0">
                <a:solidFill>
                  <a:prstClr val="black">
                    <a:tint val="75000"/>
                  </a:prstClr>
                </a:solidFill>
              </a:rPr>
              <a:pPr/>
              <a:t>‹Nr.›</a:t>
            </a:fld>
            <a:endParaRPr lang="de-AT">
              <a:solidFill>
                <a:prstClr val="black">
                  <a:tint val="75000"/>
                </a:prstClr>
              </a:solidFill>
            </a:endParaRPr>
          </a:p>
        </p:txBody>
      </p:sp>
    </p:spTree>
    <p:extLst>
      <p:ext uri="{BB962C8B-B14F-4D97-AF65-F5344CB8AC3E}">
        <p14:creationId xmlns:p14="http://schemas.microsoft.com/office/powerpoint/2010/main" val="454075001"/>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xStyles>
    <p:titleStyle>
      <a:lvl1pPr algn="ctr" defTabSz="914400" rtl="0" eaLnBrk="1" latinLnBrk="0" hangingPunct="1">
        <a:spcBef>
          <a:spcPct val="0"/>
        </a:spcBef>
        <a:buNone/>
        <a:defRPr sz="3200" kern="1200">
          <a:solidFill>
            <a:srgbClr val="004080"/>
          </a:solidFill>
          <a:latin typeface="Lato" panose="020F0502020204030203"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rgbClr val="004080"/>
          </a:solidFill>
          <a:latin typeface="Lato" panose="020F0502020204030203"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rgbClr val="004080"/>
          </a:solidFill>
          <a:latin typeface="Lato" panose="020F0502020204030203"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rgbClr val="004080"/>
          </a:solidFill>
          <a:latin typeface="Lato" panose="020F0502020204030203"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rgbClr val="004080"/>
          </a:solidFill>
          <a:latin typeface="Lato" panose="020F0502020204030203"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rgbClr val="004080"/>
          </a:solidFill>
          <a:latin typeface="Lato" panose="020F0502020204030203"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de-DE" dirty="0" smtClean="0"/>
              <a:t>Titelmasterformat durch Klicken bearbeiten</a:t>
            </a:r>
            <a:endParaRPr lang="de-AT"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AT"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D11088-8D3E-4661-AEC3-8D9DD24050FD}" type="datetimeFigureOut">
              <a:rPr lang="de-AT" smtClean="0">
                <a:solidFill>
                  <a:prstClr val="black">
                    <a:tint val="75000"/>
                  </a:prstClr>
                </a:solidFill>
              </a:rPr>
              <a:pPr/>
              <a:t>11.01.2016</a:t>
            </a:fld>
            <a:endParaRPr lang="de-AT">
              <a:solidFill>
                <a:prstClr val="black">
                  <a:tint val="75000"/>
                </a:prstClr>
              </a:solidFill>
            </a:endParaRPr>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solidFill>
                <a:prstClr val="black">
                  <a:tint val="75000"/>
                </a:prstClr>
              </a:solidFill>
            </a:endParaRP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974644-3C4A-4902-8DAE-7580BB69914A}" type="slidenum">
              <a:rPr lang="de-AT" smtClean="0">
                <a:solidFill>
                  <a:prstClr val="black">
                    <a:tint val="75000"/>
                  </a:prstClr>
                </a:solidFill>
              </a:rPr>
              <a:pPr/>
              <a:t>‹Nr.›</a:t>
            </a:fld>
            <a:endParaRPr lang="de-AT">
              <a:solidFill>
                <a:prstClr val="black">
                  <a:tint val="75000"/>
                </a:prstClr>
              </a:solidFill>
            </a:endParaRPr>
          </a:p>
        </p:txBody>
      </p:sp>
    </p:spTree>
    <p:extLst>
      <p:ext uri="{BB962C8B-B14F-4D97-AF65-F5344CB8AC3E}">
        <p14:creationId xmlns:p14="http://schemas.microsoft.com/office/powerpoint/2010/main" val="106390023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Lst>
  <p:txStyles>
    <p:titleStyle>
      <a:lvl1pPr algn="ctr" defTabSz="914400" rtl="0" eaLnBrk="1" latinLnBrk="0" hangingPunct="1">
        <a:spcBef>
          <a:spcPct val="0"/>
        </a:spcBef>
        <a:buNone/>
        <a:defRPr sz="3200" kern="1200">
          <a:solidFill>
            <a:srgbClr val="004080"/>
          </a:solidFill>
          <a:latin typeface="Lato" panose="020F0502020204030203"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rgbClr val="004080"/>
          </a:solidFill>
          <a:latin typeface="Lato" panose="020F0502020204030203"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rgbClr val="004080"/>
          </a:solidFill>
          <a:latin typeface="Lato" panose="020F0502020204030203"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rgbClr val="004080"/>
          </a:solidFill>
          <a:latin typeface="Lato" panose="020F0502020204030203"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rgbClr val="004080"/>
          </a:solidFill>
          <a:latin typeface="Lato" panose="020F0502020204030203"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rgbClr val="004080"/>
          </a:solidFill>
          <a:latin typeface="Lato" panose="020F0502020204030203"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de-DE" dirty="0" smtClean="0"/>
              <a:t>Titelmasterformat durch Klicken bearbeiten</a:t>
            </a:r>
            <a:endParaRPr lang="de-AT"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AT"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D11088-8D3E-4661-AEC3-8D9DD24050FD}" type="datetimeFigureOut">
              <a:rPr lang="de-AT" smtClean="0">
                <a:solidFill>
                  <a:prstClr val="black">
                    <a:tint val="75000"/>
                  </a:prstClr>
                </a:solidFill>
              </a:rPr>
              <a:pPr/>
              <a:t>11.01.2016</a:t>
            </a:fld>
            <a:endParaRPr lang="de-AT">
              <a:solidFill>
                <a:prstClr val="black">
                  <a:tint val="75000"/>
                </a:prstClr>
              </a:solidFill>
            </a:endParaRPr>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solidFill>
                <a:prstClr val="black">
                  <a:tint val="75000"/>
                </a:prstClr>
              </a:solidFill>
            </a:endParaRP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974644-3C4A-4902-8DAE-7580BB69914A}" type="slidenum">
              <a:rPr lang="de-AT" smtClean="0">
                <a:solidFill>
                  <a:prstClr val="black">
                    <a:tint val="75000"/>
                  </a:prstClr>
                </a:solidFill>
              </a:rPr>
              <a:pPr/>
              <a:t>‹Nr.›</a:t>
            </a:fld>
            <a:endParaRPr lang="de-AT">
              <a:solidFill>
                <a:prstClr val="black">
                  <a:tint val="75000"/>
                </a:prstClr>
              </a:solidFill>
            </a:endParaRPr>
          </a:p>
        </p:txBody>
      </p:sp>
    </p:spTree>
    <p:extLst>
      <p:ext uri="{BB962C8B-B14F-4D97-AF65-F5344CB8AC3E}">
        <p14:creationId xmlns:p14="http://schemas.microsoft.com/office/powerpoint/2010/main" val="19012340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lgn="ctr" defTabSz="914400" rtl="0" eaLnBrk="1" latinLnBrk="0" hangingPunct="1">
        <a:spcBef>
          <a:spcPct val="0"/>
        </a:spcBef>
        <a:buNone/>
        <a:defRPr sz="3200" kern="1200">
          <a:solidFill>
            <a:srgbClr val="004080"/>
          </a:solidFill>
          <a:latin typeface="Lato" panose="020F0502020204030203"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rgbClr val="004080"/>
          </a:solidFill>
          <a:latin typeface="Lato" panose="020F0502020204030203"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rgbClr val="004080"/>
          </a:solidFill>
          <a:latin typeface="Lato" panose="020F0502020204030203"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rgbClr val="004080"/>
          </a:solidFill>
          <a:latin typeface="Lato" panose="020F0502020204030203"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rgbClr val="004080"/>
          </a:solidFill>
          <a:latin typeface="Lato" panose="020F0502020204030203"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rgbClr val="004080"/>
          </a:solidFill>
          <a:latin typeface="Lato" panose="020F0502020204030203"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rnegger@bankenverband.at" TargetMode="Externa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bankenrechner.at/"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lstStyle/>
          <a:p>
            <a:r>
              <a:rPr lang="de-AT" sz="1200" dirty="0" smtClean="0"/>
              <a:t/>
            </a:r>
            <a:br>
              <a:rPr lang="de-AT" sz="1200" dirty="0" smtClean="0"/>
            </a:br>
            <a:r>
              <a:rPr lang="de-AT" sz="2400" dirty="0" smtClean="0"/>
              <a:t>Entwurf </a:t>
            </a:r>
            <a:r>
              <a:rPr lang="de-AT" sz="2400" dirty="0"/>
              <a:t>für ein </a:t>
            </a:r>
            <a:r>
              <a:rPr lang="de-AT" sz="2400" dirty="0" smtClean="0"/>
              <a:t/>
            </a:r>
            <a:br>
              <a:rPr lang="de-AT" sz="2400" dirty="0" smtClean="0"/>
            </a:br>
            <a:r>
              <a:rPr lang="de-AT" dirty="0" smtClean="0"/>
              <a:t>Verbraucherzahlungsgesetz</a:t>
            </a:r>
            <a:endParaRPr lang="de-AT" dirty="0"/>
          </a:p>
        </p:txBody>
      </p:sp>
      <p:sp>
        <p:nvSpPr>
          <p:cNvPr id="5" name="Untertitel 4"/>
          <p:cNvSpPr>
            <a:spLocks noGrp="1"/>
          </p:cNvSpPr>
          <p:nvPr>
            <p:ph type="subTitle" idx="1"/>
          </p:nvPr>
        </p:nvSpPr>
        <p:spPr/>
        <p:txBody>
          <a:bodyPr>
            <a:normAutofit fontScale="92500"/>
          </a:bodyPr>
          <a:lstStyle/>
          <a:p>
            <a:r>
              <a:rPr lang="de-AT" dirty="0" smtClean="0"/>
              <a:t>Umsetzung der EU-Richtlinie Zahlungskonten</a:t>
            </a:r>
            <a:endParaRPr lang="de-AT" dirty="0"/>
          </a:p>
        </p:txBody>
      </p:sp>
      <p:sp>
        <p:nvSpPr>
          <p:cNvPr id="6" name="Textplatzhalter 5"/>
          <p:cNvSpPr>
            <a:spLocks noGrp="1"/>
          </p:cNvSpPr>
          <p:nvPr>
            <p:ph type="body" sz="quarter" idx="13"/>
          </p:nvPr>
        </p:nvSpPr>
        <p:spPr/>
        <p:txBody>
          <a:bodyPr/>
          <a:lstStyle/>
          <a:p>
            <a:r>
              <a:rPr lang="de-AT" dirty="0" smtClean="0">
                <a:solidFill>
                  <a:schemeClr val="bg1">
                    <a:lumMod val="50000"/>
                  </a:schemeClr>
                </a:solidFill>
              </a:rPr>
              <a:t>Michael Ernegger</a:t>
            </a:r>
          </a:p>
          <a:p>
            <a:r>
              <a:rPr lang="de-AT" dirty="0" smtClean="0">
                <a:hlinkClick r:id="rId2"/>
              </a:rPr>
              <a:t>ernegger@bankenverband.at</a:t>
            </a:r>
            <a:r>
              <a:rPr lang="de-AT" dirty="0" smtClean="0"/>
              <a:t> </a:t>
            </a:r>
            <a:endParaRPr lang="de-AT" dirty="0"/>
          </a:p>
        </p:txBody>
      </p:sp>
    </p:spTree>
    <p:extLst>
      <p:ext uri="{BB962C8B-B14F-4D97-AF65-F5344CB8AC3E}">
        <p14:creationId xmlns:p14="http://schemas.microsoft.com/office/powerpoint/2010/main" val="7811068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EBA – Kriterien für Dienste</a:t>
            </a:r>
          </a:p>
        </p:txBody>
      </p:sp>
      <p:sp>
        <p:nvSpPr>
          <p:cNvPr id="4" name="Inhaltsplatzhalter 10"/>
          <p:cNvSpPr txBox="1">
            <a:spLocks/>
          </p:cNvSpPr>
          <p:nvPr/>
        </p:nvSpPr>
        <p:spPr bwMode="auto">
          <a:xfrm>
            <a:off x="443032" y="3429000"/>
            <a:ext cx="8229600" cy="259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000">
                <a:solidFill>
                  <a:srgbClr val="110C7F"/>
                </a:solidFill>
                <a:latin typeface="+mn-lt"/>
                <a:ea typeface="+mn-ea"/>
                <a:cs typeface="+mn-cs"/>
              </a:defRPr>
            </a:lvl1pPr>
            <a:lvl2pPr marL="742950" indent="-285750" algn="l" rtl="0" eaLnBrk="0" fontAlgn="base" hangingPunct="0">
              <a:spcBef>
                <a:spcPct val="20000"/>
              </a:spcBef>
              <a:spcAft>
                <a:spcPct val="0"/>
              </a:spcAft>
              <a:buChar char="–"/>
              <a:defRPr sz="2000">
                <a:solidFill>
                  <a:srgbClr val="110C7F"/>
                </a:solidFill>
                <a:latin typeface="+mn-lt"/>
              </a:defRPr>
            </a:lvl2pPr>
            <a:lvl3pPr marL="1143000" indent="-228600" algn="l" rtl="0" eaLnBrk="0" fontAlgn="base" hangingPunct="0">
              <a:spcBef>
                <a:spcPct val="20000"/>
              </a:spcBef>
              <a:spcAft>
                <a:spcPct val="0"/>
              </a:spcAft>
              <a:buChar char="•"/>
              <a:defRPr sz="2000">
                <a:solidFill>
                  <a:srgbClr val="110C7F"/>
                </a:solidFill>
                <a:latin typeface="+mn-lt"/>
              </a:defRPr>
            </a:lvl3pPr>
            <a:lvl4pPr marL="1600200" indent="-228600" algn="l" rtl="0" eaLnBrk="0" fontAlgn="base" hangingPunct="0">
              <a:spcBef>
                <a:spcPct val="20000"/>
              </a:spcBef>
              <a:spcAft>
                <a:spcPct val="0"/>
              </a:spcAft>
              <a:buChar char="–"/>
              <a:defRPr sz="2000">
                <a:solidFill>
                  <a:srgbClr val="110C7F"/>
                </a:solidFill>
                <a:latin typeface="+mn-lt"/>
              </a:defRPr>
            </a:lvl4pPr>
            <a:lvl5pPr marL="2057400" indent="-228600" algn="l" rtl="0" eaLnBrk="0" fontAlgn="base" hangingPunct="0">
              <a:spcBef>
                <a:spcPct val="20000"/>
              </a:spcBef>
              <a:spcAft>
                <a:spcPct val="0"/>
              </a:spcAft>
              <a:buChar char="»"/>
              <a:defRPr sz="2000">
                <a:solidFill>
                  <a:srgbClr val="110C7F"/>
                </a:solidFill>
                <a:latin typeface="+mn-lt"/>
              </a:defRPr>
            </a:lvl5pPr>
            <a:lvl6pPr marL="2514600" indent="-228600" algn="l" rtl="0" fontAlgn="base">
              <a:spcBef>
                <a:spcPct val="20000"/>
              </a:spcBef>
              <a:spcAft>
                <a:spcPct val="0"/>
              </a:spcAft>
              <a:buChar char="»"/>
              <a:defRPr sz="2000">
                <a:solidFill>
                  <a:srgbClr val="333399"/>
                </a:solidFill>
                <a:latin typeface="+mn-lt"/>
              </a:defRPr>
            </a:lvl6pPr>
            <a:lvl7pPr marL="2971800" indent="-228600" algn="l" rtl="0" fontAlgn="base">
              <a:spcBef>
                <a:spcPct val="20000"/>
              </a:spcBef>
              <a:spcAft>
                <a:spcPct val="0"/>
              </a:spcAft>
              <a:buChar char="»"/>
              <a:defRPr sz="2000">
                <a:solidFill>
                  <a:srgbClr val="333399"/>
                </a:solidFill>
                <a:latin typeface="+mn-lt"/>
              </a:defRPr>
            </a:lvl7pPr>
            <a:lvl8pPr marL="3429000" indent="-228600" algn="l" rtl="0" fontAlgn="base">
              <a:spcBef>
                <a:spcPct val="20000"/>
              </a:spcBef>
              <a:spcAft>
                <a:spcPct val="0"/>
              </a:spcAft>
              <a:buChar char="»"/>
              <a:defRPr sz="2000">
                <a:solidFill>
                  <a:srgbClr val="333399"/>
                </a:solidFill>
                <a:latin typeface="+mn-lt"/>
              </a:defRPr>
            </a:lvl8pPr>
            <a:lvl9pPr marL="3886200" indent="-228600" algn="l" rtl="0" fontAlgn="base">
              <a:spcBef>
                <a:spcPct val="20000"/>
              </a:spcBef>
              <a:spcAft>
                <a:spcPct val="0"/>
              </a:spcAft>
              <a:buChar char="»"/>
              <a:defRPr sz="2000">
                <a:solidFill>
                  <a:srgbClr val="333399"/>
                </a:solidFill>
                <a:latin typeface="+mn-lt"/>
              </a:defRPr>
            </a:lvl9pPr>
          </a:lstStyle>
          <a:p>
            <a:pPr marL="0" indent="0">
              <a:buNone/>
            </a:pPr>
            <a:r>
              <a:rPr lang="en-US" dirty="0">
                <a:solidFill>
                  <a:srgbClr val="004080"/>
                </a:solidFill>
                <a:latin typeface="Lato" panose="020F0502020204030203" pitchFamily="34" charset="0"/>
              </a:rPr>
              <a:t>Example: Competent authorities may include certain services that are most commonly used by consumers, although they do not generate the highest costs, and vice versa.</a:t>
            </a:r>
          </a:p>
          <a:p>
            <a:pPr marL="0" indent="0">
              <a:buNone/>
            </a:pPr>
            <a:endParaRPr lang="en-US" dirty="0">
              <a:solidFill>
                <a:srgbClr val="004080"/>
              </a:solidFill>
              <a:latin typeface="Lato" panose="020F0502020204030203" pitchFamily="34" charset="0"/>
            </a:endParaRPr>
          </a:p>
          <a:p>
            <a:pPr marL="0" indent="0">
              <a:buNone/>
            </a:pPr>
            <a:r>
              <a:rPr lang="en-US" dirty="0">
                <a:solidFill>
                  <a:srgbClr val="004080"/>
                </a:solidFill>
                <a:latin typeface="Lato" panose="020F0502020204030203" pitchFamily="34" charset="0"/>
              </a:rPr>
              <a:t>Example: Electronic funds transfer under SEPA rules should be considered one service, even though it might attract different fees - for example, if a transfer is executed between accounts of the same as opposed to between accounts of different service providers.</a:t>
            </a:r>
            <a:endParaRPr lang="de-AT" dirty="0">
              <a:solidFill>
                <a:srgbClr val="004080"/>
              </a:solidFill>
              <a:latin typeface="Lato" panose="020F0502020204030203" pitchFamily="34" charset="0"/>
            </a:endParaRPr>
          </a:p>
        </p:txBody>
      </p:sp>
      <p:pic>
        <p:nvPicPr>
          <p:cNvPr id="5" name="Picture 2"/>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3059832" y="1412776"/>
            <a:ext cx="2764025" cy="1933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12152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EBA reguliert</a:t>
            </a:r>
          </a:p>
        </p:txBody>
      </p:sp>
      <p:sp>
        <p:nvSpPr>
          <p:cNvPr id="3" name="Inhaltsplatzhalter 2"/>
          <p:cNvSpPr>
            <a:spLocks noGrp="1"/>
          </p:cNvSpPr>
          <p:nvPr>
            <p:ph sz="quarter" idx="15"/>
          </p:nvPr>
        </p:nvSpPr>
        <p:spPr/>
        <p:txBody>
          <a:bodyPr/>
          <a:lstStyle/>
          <a:p>
            <a:pPr marL="0" indent="0">
              <a:buNone/>
            </a:pPr>
            <a:r>
              <a:rPr lang="de-AT" sz="2000" dirty="0"/>
              <a:t>EBA: Regulierungsstandards für eine standardisierte EU-weite gültige Terminologie.</a:t>
            </a:r>
          </a:p>
          <a:p>
            <a:pPr marL="0" indent="0">
              <a:buNone/>
            </a:pPr>
            <a:r>
              <a:rPr lang="de-AT" sz="2000" dirty="0"/>
              <a:t>Die standardisierte Unionsterminologie enthält </a:t>
            </a:r>
          </a:p>
          <a:p>
            <a:r>
              <a:rPr lang="de-AT" sz="2000" dirty="0"/>
              <a:t>gemeinsame Begriffe und Begriffsbestimmungen für die gemeinsamen Dienste und </a:t>
            </a:r>
          </a:p>
          <a:p>
            <a:r>
              <a:rPr lang="de-AT" sz="2000" dirty="0"/>
              <a:t>wird in allen Amtssprachen bereitgestellt</a:t>
            </a:r>
          </a:p>
          <a:p>
            <a:r>
              <a:rPr lang="de-AT" sz="2000" dirty="0"/>
              <a:t>für jeden dieser Dienste jeweils nur ein Begriff.</a:t>
            </a:r>
          </a:p>
          <a:p>
            <a:pPr marL="0" indent="0">
              <a:buNone/>
            </a:pPr>
            <a:endParaRPr lang="de-AT" sz="2000" dirty="0"/>
          </a:p>
          <a:p>
            <a:pPr marL="0" indent="0">
              <a:buNone/>
            </a:pPr>
            <a:r>
              <a:rPr lang="de-AT" sz="2000" dirty="0"/>
              <a:t>Technische Regulierungsstandards bis zum </a:t>
            </a:r>
            <a:r>
              <a:rPr lang="de-AT" sz="2000" b="1" dirty="0"/>
              <a:t>18. September 2016</a:t>
            </a:r>
            <a:r>
              <a:rPr lang="de-AT" sz="2000" dirty="0"/>
              <a:t>.</a:t>
            </a:r>
          </a:p>
          <a:p>
            <a:pPr marL="0" indent="0">
              <a:buNone/>
            </a:pPr>
            <a:endParaRPr lang="de-AT" sz="2000" dirty="0"/>
          </a:p>
          <a:p>
            <a:pPr marL="0" indent="0">
              <a:buNone/>
            </a:pPr>
            <a:r>
              <a:rPr lang="de-AT" sz="2000" dirty="0"/>
              <a:t>Die Mitgliedstaaten integrieren die standardisierte Unionsterminologie in ihre vorläufige Liste und veröffentlichen die daraus resultierende endgültige Liste (3 Monate Zeit).</a:t>
            </a:r>
          </a:p>
          <a:p>
            <a:pPr marL="0" indent="0">
              <a:buNone/>
            </a:pPr>
            <a:endParaRPr lang="de-AT" sz="2000" dirty="0"/>
          </a:p>
        </p:txBody>
      </p:sp>
    </p:spTree>
    <p:extLst>
      <p:ext uri="{BB962C8B-B14F-4D97-AF65-F5344CB8AC3E}">
        <p14:creationId xmlns:p14="http://schemas.microsoft.com/office/powerpoint/2010/main" val="3471162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a:xfrm>
            <a:off x="467544" y="332656"/>
            <a:ext cx="5544616" cy="647400"/>
          </a:xfrm>
        </p:spPr>
        <p:txBody>
          <a:bodyPr/>
          <a:lstStyle/>
          <a:p>
            <a:r>
              <a:rPr lang="de-AT" sz="2500" dirty="0"/>
              <a:t>Zusammenfassung zeitlicher Ablauf EBA</a:t>
            </a:r>
          </a:p>
        </p:txBody>
      </p:sp>
      <p:sp>
        <p:nvSpPr>
          <p:cNvPr id="3" name="Inhaltsplatzhalter 2"/>
          <p:cNvSpPr>
            <a:spLocks noGrp="1"/>
          </p:cNvSpPr>
          <p:nvPr>
            <p:ph sz="quarter" idx="15"/>
          </p:nvPr>
        </p:nvSpPr>
        <p:spPr>
          <a:xfrm>
            <a:off x="468313" y="1268884"/>
            <a:ext cx="8280400" cy="4824412"/>
          </a:xfrm>
        </p:spPr>
        <p:txBody>
          <a:bodyPr>
            <a:normAutofit lnSpcReduction="10000"/>
          </a:bodyPr>
          <a:lstStyle/>
          <a:p>
            <a:pPr marL="457200" indent="-457200">
              <a:buFont typeface="+mj-lt"/>
              <a:buAutoNum type="arabicPeriod"/>
            </a:pPr>
            <a:r>
              <a:rPr lang="de-AT" sz="2000" dirty="0"/>
              <a:t>März 2015: Leitlinien der EBA veröffentlicht (Entwurf Mitte November 2014</a:t>
            </a:r>
            <a:r>
              <a:rPr lang="de-AT" sz="2000" dirty="0" smtClean="0"/>
              <a:t>) </a:t>
            </a:r>
            <a:r>
              <a:rPr lang="de-AT" sz="2000" dirty="0" smtClean="0">
                <a:solidFill>
                  <a:srgbClr val="C00000"/>
                </a:solidFill>
                <a:latin typeface="Wingdings" panose="05000000000000000000" pitchFamily="2" charset="2"/>
              </a:rPr>
              <a:t>ü</a:t>
            </a:r>
            <a:endParaRPr lang="de-AT" sz="2000" dirty="0" smtClean="0">
              <a:solidFill>
                <a:srgbClr val="C00000"/>
              </a:solidFill>
              <a:latin typeface="Wingdings" panose="05000000000000000000" pitchFamily="2" charset="2"/>
            </a:endParaRPr>
          </a:p>
          <a:p>
            <a:pPr marL="457200" indent="-457200">
              <a:buFont typeface="+mj-lt"/>
              <a:buAutoNum type="arabicPeriod"/>
            </a:pPr>
            <a:endParaRPr lang="de-AT" sz="2000" dirty="0"/>
          </a:p>
          <a:p>
            <a:pPr marL="457200" indent="-457200">
              <a:buFont typeface="+mj-lt"/>
              <a:buAutoNum type="arabicPeriod"/>
            </a:pPr>
            <a:r>
              <a:rPr lang="de-AT" sz="2000" dirty="0"/>
              <a:t>Bis 18.9.2015: Mitgliedstaaten übermitteln vorläufige Liste </a:t>
            </a:r>
            <a:r>
              <a:rPr lang="de-AT" sz="2000" dirty="0" smtClean="0">
                <a:solidFill>
                  <a:srgbClr val="C00000"/>
                </a:solidFill>
                <a:latin typeface="Wingdings" panose="05000000000000000000" pitchFamily="2" charset="2"/>
              </a:rPr>
              <a:t>ü</a:t>
            </a:r>
            <a:endParaRPr lang="de-AT" sz="2000" dirty="0" smtClean="0">
              <a:solidFill>
                <a:srgbClr val="C00000"/>
              </a:solidFill>
              <a:latin typeface="Wingdings" panose="05000000000000000000" pitchFamily="2" charset="2"/>
            </a:endParaRPr>
          </a:p>
          <a:p>
            <a:pPr marL="457200" indent="-457200">
              <a:buFont typeface="+mj-lt"/>
              <a:buAutoNum type="arabicPeriod"/>
            </a:pPr>
            <a:endParaRPr lang="de-AT" sz="2000" dirty="0"/>
          </a:p>
          <a:p>
            <a:pPr marL="457200" indent="-457200">
              <a:buFont typeface="+mj-lt"/>
              <a:buAutoNum type="arabicPeriod"/>
            </a:pPr>
            <a:r>
              <a:rPr lang="de-AT" sz="2000" dirty="0"/>
              <a:t>Bis 18.9.2016 EBA erstellt auf dieser Grundlage Liste mit Unionsterminologie </a:t>
            </a:r>
            <a:endParaRPr lang="de-AT" sz="2000" dirty="0" smtClean="0"/>
          </a:p>
          <a:p>
            <a:pPr marL="457200" indent="-457200">
              <a:buFont typeface="+mj-lt"/>
              <a:buAutoNum type="arabicPeriod"/>
            </a:pPr>
            <a:endParaRPr lang="de-AT" sz="2000" dirty="0"/>
          </a:p>
          <a:p>
            <a:pPr marL="457200" indent="-457200">
              <a:buFont typeface="+mj-lt"/>
              <a:buAutoNum type="arabicPeriod"/>
            </a:pPr>
            <a:r>
              <a:rPr lang="de-AT" sz="2000" dirty="0"/>
              <a:t>Kommission verabschiedet delegierten Rechtsakt </a:t>
            </a:r>
            <a:endParaRPr lang="de-AT" sz="2000" dirty="0" smtClean="0"/>
          </a:p>
          <a:p>
            <a:pPr marL="457200" indent="-457200">
              <a:buFont typeface="+mj-lt"/>
              <a:buAutoNum type="arabicPeriod"/>
            </a:pPr>
            <a:endParaRPr lang="de-AT" sz="2000" dirty="0"/>
          </a:p>
          <a:p>
            <a:pPr marL="457200" indent="-457200">
              <a:buFont typeface="+mj-lt"/>
              <a:buAutoNum type="arabicPeriod"/>
            </a:pPr>
            <a:r>
              <a:rPr lang="de-AT" sz="2000" dirty="0"/>
              <a:t>Mitgliedstaaten integrieren bis spätestens 3 Monate danach diese Liste in ihre nationale/vorläufige Liste </a:t>
            </a:r>
            <a:endParaRPr lang="de-AT" sz="2000" dirty="0" smtClean="0"/>
          </a:p>
          <a:p>
            <a:pPr marL="457200" indent="-457200">
              <a:buFont typeface="+mj-lt"/>
              <a:buAutoNum type="arabicPeriod"/>
            </a:pPr>
            <a:endParaRPr lang="de-AT" sz="2000" dirty="0"/>
          </a:p>
          <a:p>
            <a:pPr marL="457200" indent="-457200">
              <a:buFont typeface="+mj-lt"/>
              <a:buAutoNum type="arabicPeriod"/>
            </a:pPr>
            <a:r>
              <a:rPr lang="de-AT" sz="2000" dirty="0"/>
              <a:t>Alle 4 Jahre Evaluierung </a:t>
            </a:r>
          </a:p>
          <a:p>
            <a:pPr marL="0" indent="0">
              <a:buNone/>
            </a:pPr>
            <a:endParaRPr lang="de-AT" dirty="0"/>
          </a:p>
        </p:txBody>
      </p:sp>
    </p:spTree>
    <p:extLst>
      <p:ext uri="{BB962C8B-B14F-4D97-AF65-F5344CB8AC3E}">
        <p14:creationId xmlns:p14="http://schemas.microsoft.com/office/powerpoint/2010/main" val="41069969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a:xfrm>
            <a:off x="467544" y="405336"/>
            <a:ext cx="6336704" cy="647400"/>
          </a:xfrm>
        </p:spPr>
        <p:txBody>
          <a:bodyPr/>
          <a:lstStyle/>
          <a:p>
            <a:r>
              <a:rPr lang="de-AT" sz="2500" dirty="0"/>
              <a:t>Übersicht standardisierte Bankprodukte für Zahlungskonten in Österreich</a:t>
            </a:r>
          </a:p>
        </p:txBody>
      </p:sp>
      <p:sp>
        <p:nvSpPr>
          <p:cNvPr id="4" name="Textfeld 3"/>
          <p:cNvSpPr txBox="1"/>
          <p:nvPr/>
        </p:nvSpPr>
        <p:spPr>
          <a:xfrm>
            <a:off x="467544" y="1660738"/>
            <a:ext cx="8136904" cy="400110"/>
          </a:xfrm>
          <a:prstGeom prst="rect">
            <a:avLst/>
          </a:prstGeom>
          <a:noFill/>
        </p:spPr>
        <p:txBody>
          <a:bodyPr wrap="square" rtlCol="0">
            <a:spAutoFit/>
          </a:bodyPr>
          <a:lstStyle/>
          <a:p>
            <a:r>
              <a:rPr lang="de-AT" sz="2000" dirty="0">
                <a:solidFill>
                  <a:srgbClr val="004080"/>
                </a:solidFill>
                <a:latin typeface="Lato" panose="020F0502020204030203" pitchFamily="34" charset="0"/>
              </a:rPr>
              <a:t>Type 1 – Account </a:t>
            </a:r>
            <a:r>
              <a:rPr lang="de-AT" sz="2000" dirty="0" err="1">
                <a:solidFill>
                  <a:srgbClr val="004080"/>
                </a:solidFill>
                <a:latin typeface="Lato" panose="020F0502020204030203" pitchFamily="34" charset="0"/>
              </a:rPr>
              <a:t>management</a:t>
            </a:r>
            <a:r>
              <a:rPr lang="de-AT" sz="2000" dirty="0">
                <a:solidFill>
                  <a:srgbClr val="004080"/>
                </a:solidFill>
                <a:latin typeface="Lato" panose="020F0502020204030203" pitchFamily="34" charset="0"/>
              </a:rPr>
              <a:t> / </a:t>
            </a:r>
            <a:r>
              <a:rPr lang="de-AT" sz="2000" dirty="0" err="1">
                <a:solidFill>
                  <a:srgbClr val="004080"/>
                </a:solidFill>
                <a:latin typeface="Lato" panose="020F0502020204030203" pitchFamily="34" charset="0"/>
              </a:rPr>
              <a:t>maintenance</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and</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related</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services</a:t>
            </a:r>
            <a:endParaRPr lang="de-AT" sz="2000" dirty="0">
              <a:solidFill>
                <a:srgbClr val="004080"/>
              </a:solidFill>
              <a:latin typeface="Lato" panose="020F0502020204030203" pitchFamily="34" charset="0"/>
            </a:endParaRPr>
          </a:p>
        </p:txBody>
      </p:sp>
      <p:graphicFrame>
        <p:nvGraphicFramePr>
          <p:cNvPr id="5" name="Tabelle 4"/>
          <p:cNvGraphicFramePr>
            <a:graphicFrameLocks noGrp="1"/>
          </p:cNvGraphicFramePr>
          <p:nvPr>
            <p:extLst>
              <p:ext uri="{D42A27DB-BD31-4B8C-83A1-F6EECF244321}">
                <p14:modId xmlns:p14="http://schemas.microsoft.com/office/powerpoint/2010/main" val="1953758154"/>
              </p:ext>
            </p:extLst>
          </p:nvPr>
        </p:nvGraphicFramePr>
        <p:xfrm>
          <a:off x="497243" y="2416656"/>
          <a:ext cx="8121352" cy="3017520"/>
        </p:xfrm>
        <a:graphic>
          <a:graphicData uri="http://schemas.openxmlformats.org/drawingml/2006/table">
            <a:tbl>
              <a:tblPr firstRow="1" bandRow="1">
                <a:tableStyleId>{2D5ABB26-0587-4C30-8999-92F81FD0307C}</a:tableStyleId>
              </a:tblPr>
              <a:tblGrid>
                <a:gridCol w="4060676"/>
                <a:gridCol w="4060676"/>
              </a:tblGrid>
              <a:tr h="370840">
                <a:tc>
                  <a:txBody>
                    <a:bodyPr/>
                    <a:lstStyle/>
                    <a:p>
                      <a:pPr marL="0" indent="-342900" algn="l" defTabSz="914400" rtl="0" eaLnBrk="1" latinLnBrk="0" hangingPunct="1">
                        <a:buFont typeface="Arial" panose="020B0604020202020204" pitchFamily="34" charset="0"/>
                        <a:buChar char="•"/>
                      </a:pPr>
                      <a:r>
                        <a:rPr lang="de-AT" sz="2000" kern="1200" dirty="0" smtClean="0">
                          <a:solidFill>
                            <a:srgbClr val="004080"/>
                          </a:solidFill>
                          <a:latin typeface="Lato" panose="020F0502020204030203" pitchFamily="34" charset="0"/>
                          <a:ea typeface="+mn-ea"/>
                          <a:cs typeface="+mn-cs"/>
                        </a:rPr>
                        <a:t>Kontoführung</a:t>
                      </a:r>
                      <a:endParaRPr lang="de-AT" sz="2000" kern="1200" dirty="0">
                        <a:solidFill>
                          <a:srgbClr val="004080"/>
                        </a:solidFill>
                        <a:latin typeface="Lato" panose="020F0502020204030203"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AT" sz="2000" kern="1200" dirty="0" smtClean="0">
                          <a:solidFill>
                            <a:srgbClr val="004080"/>
                          </a:solidFill>
                          <a:latin typeface="Lato" panose="020F0502020204030203" pitchFamily="34" charset="0"/>
                          <a:ea typeface="+mn-ea"/>
                          <a:cs typeface="+mn-cs"/>
                        </a:rPr>
                        <a:t>Regelmäßiges Basisentgelt für die Führung eines Kontos</a:t>
                      </a:r>
                    </a:p>
                    <a:p>
                      <a:pPr marL="342900" indent="-342900">
                        <a:buFont typeface="Arial" panose="020B0604020202020204" pitchFamily="34" charset="0"/>
                        <a:buChar char="•"/>
                      </a:pPr>
                      <a:endParaRPr lang="de-AT" sz="2000" kern="1200" dirty="0">
                        <a:solidFill>
                          <a:srgbClr val="004080"/>
                        </a:solidFill>
                        <a:latin typeface="Lato" panose="020F0502020204030203" pitchFamily="34" charset="0"/>
                        <a:ea typeface="+mn-ea"/>
                        <a:cs typeface="+mn-cs"/>
                      </a:endParaRPr>
                    </a:p>
                  </a:txBody>
                  <a:tcPr/>
                </a:tc>
              </a:tr>
              <a:tr h="370840">
                <a:tc>
                  <a:txBody>
                    <a:bodyPr/>
                    <a:lstStyle/>
                    <a:p>
                      <a:pPr marL="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de-AT" sz="2000" kern="1200" noProof="0" dirty="0" smtClean="0">
                          <a:solidFill>
                            <a:srgbClr val="004080"/>
                          </a:solidFill>
                          <a:latin typeface="Lato" panose="020F0502020204030203" pitchFamily="34" charset="0"/>
                          <a:ea typeface="+mn-ea"/>
                          <a:cs typeface="+mn-cs"/>
                        </a:rPr>
                        <a:t>Internetbanking</a:t>
                      </a:r>
                    </a:p>
                    <a:p>
                      <a:endParaRPr lang="de-AT" dirty="0">
                        <a:latin typeface="Lato" panose="020F0502020204030203" pitchFamily="34" charset="0"/>
                      </a:endParaRPr>
                    </a:p>
                  </a:txBody>
                  <a:tcPr/>
                </a:tc>
                <a:tc>
                  <a:txBody>
                    <a:bodyPr/>
                    <a:lstStyle/>
                    <a:p>
                      <a:r>
                        <a:rPr lang="de-AT" sz="2000" kern="1200" dirty="0" smtClean="0">
                          <a:solidFill>
                            <a:srgbClr val="004080"/>
                          </a:solidFill>
                          <a:latin typeface="Lato" panose="020F0502020204030203" pitchFamily="34" charset="0"/>
                          <a:ea typeface="+mn-ea"/>
                          <a:cs typeface="+mn-cs"/>
                        </a:rPr>
                        <a:t>Regelmäßiges Entgelt für die Nutzung des Internetbanking</a:t>
                      </a:r>
                    </a:p>
                    <a:p>
                      <a:endParaRPr lang="de-AT" sz="2000" kern="1200" dirty="0">
                        <a:solidFill>
                          <a:srgbClr val="004080"/>
                        </a:solidFill>
                        <a:latin typeface="Lato" panose="020F0502020204030203" pitchFamily="34" charset="0"/>
                        <a:ea typeface="+mn-ea"/>
                        <a:cs typeface="+mn-cs"/>
                      </a:endParaRPr>
                    </a:p>
                  </a:txBody>
                  <a:tcPr/>
                </a:tc>
              </a:tr>
              <a:tr h="370840">
                <a:tc>
                  <a:txBody>
                    <a:bodyPr/>
                    <a:lstStyle/>
                    <a:p>
                      <a:pPr marL="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de-AT" sz="2000" kern="1200" dirty="0" smtClean="0">
                          <a:solidFill>
                            <a:srgbClr val="004080"/>
                          </a:solidFill>
                          <a:latin typeface="Lato" panose="020F0502020204030203" pitchFamily="34" charset="0"/>
                          <a:ea typeface="+mn-ea"/>
                          <a:cs typeface="+mn-cs"/>
                        </a:rPr>
                        <a:t>Kontoauszug</a:t>
                      </a:r>
                      <a:endParaRPr lang="de-AT" sz="2000" kern="1200" dirty="0">
                        <a:solidFill>
                          <a:srgbClr val="004080"/>
                        </a:solidFill>
                        <a:latin typeface="Lato" panose="020F0502020204030203"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000" kern="1200" dirty="0" smtClean="0">
                          <a:solidFill>
                            <a:srgbClr val="004080"/>
                          </a:solidFill>
                          <a:latin typeface="Lato" panose="020F0502020204030203" pitchFamily="34" charset="0"/>
                          <a:ea typeface="+mn-ea"/>
                          <a:cs typeface="+mn-cs"/>
                        </a:rPr>
                        <a:t>Entgelt für die Bereitstellung von Kontoauszügen</a:t>
                      </a:r>
                    </a:p>
                    <a:p>
                      <a:endParaRPr lang="de-AT" sz="2000" kern="1200" dirty="0">
                        <a:solidFill>
                          <a:srgbClr val="004080"/>
                        </a:solidFill>
                        <a:latin typeface="Lato" panose="020F0502020204030203" pitchFamily="34" charset="0"/>
                        <a:ea typeface="+mn-ea"/>
                        <a:cs typeface="+mn-cs"/>
                      </a:endParaRPr>
                    </a:p>
                  </a:txBody>
                  <a:tcPr/>
                </a:tc>
              </a:tr>
            </a:tbl>
          </a:graphicData>
        </a:graphic>
      </p:graphicFrame>
    </p:spTree>
    <p:extLst>
      <p:ext uri="{BB962C8B-B14F-4D97-AF65-F5344CB8AC3E}">
        <p14:creationId xmlns:p14="http://schemas.microsoft.com/office/powerpoint/2010/main" val="16559477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a:xfrm>
            <a:off x="467544" y="405336"/>
            <a:ext cx="5976664" cy="647400"/>
          </a:xfrm>
        </p:spPr>
        <p:txBody>
          <a:bodyPr/>
          <a:lstStyle/>
          <a:p>
            <a:r>
              <a:rPr lang="de-AT" sz="2500" dirty="0"/>
              <a:t>Übersicht standardisierte Bankprodukte für Zahlungskonten in Österreich</a:t>
            </a:r>
          </a:p>
        </p:txBody>
      </p:sp>
      <p:sp>
        <p:nvSpPr>
          <p:cNvPr id="4" name="Textfeld 3"/>
          <p:cNvSpPr txBox="1"/>
          <p:nvPr/>
        </p:nvSpPr>
        <p:spPr>
          <a:xfrm>
            <a:off x="467544" y="1660738"/>
            <a:ext cx="8136904" cy="400110"/>
          </a:xfrm>
          <a:prstGeom prst="rect">
            <a:avLst/>
          </a:prstGeom>
          <a:noFill/>
        </p:spPr>
        <p:txBody>
          <a:bodyPr wrap="square" rtlCol="0">
            <a:spAutoFit/>
          </a:bodyPr>
          <a:lstStyle/>
          <a:p>
            <a:r>
              <a:rPr lang="de-AT" sz="2000" dirty="0">
                <a:solidFill>
                  <a:srgbClr val="004080"/>
                </a:solidFill>
                <a:latin typeface="Lato" panose="020F0502020204030203" pitchFamily="34" charset="0"/>
              </a:rPr>
              <a:t>Type 2 – Payment </a:t>
            </a:r>
            <a:r>
              <a:rPr lang="de-AT" sz="2000" dirty="0" err="1">
                <a:solidFill>
                  <a:srgbClr val="004080"/>
                </a:solidFill>
                <a:latin typeface="Lato" panose="020F0502020204030203" pitchFamily="34" charset="0"/>
              </a:rPr>
              <a:t>instruments</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card</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and</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cheque</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services</a:t>
            </a:r>
            <a:r>
              <a:rPr lang="de-AT" sz="2000" dirty="0">
                <a:solidFill>
                  <a:srgbClr val="004080"/>
                </a:solidFill>
                <a:latin typeface="Lato" panose="020F0502020204030203" pitchFamily="34" charset="0"/>
              </a:rPr>
              <a:t>)</a:t>
            </a:r>
          </a:p>
        </p:txBody>
      </p:sp>
      <p:graphicFrame>
        <p:nvGraphicFramePr>
          <p:cNvPr id="5" name="Tabelle 4"/>
          <p:cNvGraphicFramePr>
            <a:graphicFrameLocks noGrp="1"/>
          </p:cNvGraphicFramePr>
          <p:nvPr>
            <p:extLst>
              <p:ext uri="{D42A27DB-BD31-4B8C-83A1-F6EECF244321}">
                <p14:modId xmlns:p14="http://schemas.microsoft.com/office/powerpoint/2010/main" val="1857418507"/>
              </p:ext>
            </p:extLst>
          </p:nvPr>
        </p:nvGraphicFramePr>
        <p:xfrm>
          <a:off x="497243" y="2416656"/>
          <a:ext cx="8121352" cy="2077720"/>
        </p:xfrm>
        <a:graphic>
          <a:graphicData uri="http://schemas.openxmlformats.org/drawingml/2006/table">
            <a:tbl>
              <a:tblPr firstRow="1" bandRow="1">
                <a:tableStyleId>{2D5ABB26-0587-4C30-8999-92F81FD0307C}</a:tableStyleId>
              </a:tblPr>
              <a:tblGrid>
                <a:gridCol w="4060676"/>
                <a:gridCol w="4060676"/>
              </a:tblGrid>
              <a:tr h="370840">
                <a:tc>
                  <a:txBody>
                    <a:bodyPr/>
                    <a:lstStyle/>
                    <a:p>
                      <a:pPr marL="0" indent="-342900" algn="l" defTabSz="914400" rtl="0" eaLnBrk="1" latinLnBrk="0" hangingPunct="1">
                        <a:buFont typeface="Arial" panose="020B0604020202020204" pitchFamily="34" charset="0"/>
                        <a:buChar char="•"/>
                      </a:pPr>
                      <a:r>
                        <a:rPr lang="de-AT" sz="2000" kern="1200" dirty="0" smtClean="0">
                          <a:solidFill>
                            <a:srgbClr val="004080"/>
                          </a:solidFill>
                          <a:latin typeface="Lato" panose="020F0502020204030203" pitchFamily="34" charset="0"/>
                          <a:ea typeface="+mn-ea"/>
                          <a:cs typeface="+mn-cs"/>
                        </a:rPr>
                        <a:t>Bankomatkarte</a:t>
                      </a:r>
                      <a:endParaRPr lang="de-AT" sz="2000" kern="1200" dirty="0">
                        <a:solidFill>
                          <a:srgbClr val="004080"/>
                        </a:solidFill>
                        <a:latin typeface="Lato" panose="020F0502020204030203"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AT" sz="2000" kern="1200" dirty="0" smtClean="0">
                          <a:solidFill>
                            <a:srgbClr val="004080"/>
                          </a:solidFill>
                          <a:latin typeface="Lato" panose="020F0502020204030203" pitchFamily="34" charset="0"/>
                          <a:ea typeface="+mn-ea"/>
                          <a:cs typeface="+mn-cs"/>
                        </a:rPr>
                        <a:t>Regelmäßiges Basisentgelt für die Bereitstellung einer Bankomatkarte</a:t>
                      </a:r>
                    </a:p>
                    <a:p>
                      <a:pPr marL="0" indent="-342900" algn="l" defTabSz="914400" rtl="0" eaLnBrk="1" latinLnBrk="0" hangingPunct="1">
                        <a:buFont typeface="Arial" panose="020B0604020202020204" pitchFamily="34" charset="0"/>
                        <a:buChar char="•"/>
                      </a:pPr>
                      <a:endParaRPr lang="de-AT" sz="2000" kern="1200" dirty="0">
                        <a:solidFill>
                          <a:srgbClr val="004080"/>
                        </a:solidFill>
                        <a:latin typeface="Lato" panose="020F0502020204030203" pitchFamily="34" charset="0"/>
                        <a:ea typeface="+mn-ea"/>
                        <a:cs typeface="+mn-cs"/>
                      </a:endParaRPr>
                    </a:p>
                  </a:txBody>
                  <a:tcPr/>
                </a:tc>
              </a:tr>
              <a:tr h="370840">
                <a:tc>
                  <a:txBody>
                    <a:bodyPr/>
                    <a:lstStyle/>
                    <a:p>
                      <a:endParaRPr lang="de-AT" dirty="0"/>
                    </a:p>
                  </a:txBody>
                  <a:tcPr/>
                </a:tc>
                <a:tc>
                  <a:txBody>
                    <a:bodyPr/>
                    <a:lstStyle/>
                    <a:p>
                      <a:endParaRPr lang="de-AT" dirty="0"/>
                    </a:p>
                  </a:txBody>
                  <a:tcPr/>
                </a:tc>
              </a:tr>
              <a:tr h="370840">
                <a:tc>
                  <a:txBody>
                    <a:bodyPr/>
                    <a:lstStyle/>
                    <a:p>
                      <a:pPr marL="342900" indent="-342900">
                        <a:buFont typeface="Arial" panose="020B0604020202020204" pitchFamily="34" charset="0"/>
                        <a:buChar char="•"/>
                      </a:pPr>
                      <a:endParaRPr kumimoji="0" lang="de-AT" sz="2000" b="0" i="0" u="none" strike="noStrike" kern="0" cap="none" spc="0" normalizeH="0" baseline="0" dirty="0">
                        <a:ln>
                          <a:noFill/>
                        </a:ln>
                        <a:solidFill>
                          <a:srgbClr val="110C7F"/>
                        </a:solidFill>
                        <a:effectLst/>
                        <a:uLnTx/>
                        <a:uFillTx/>
                        <a:latin typeface="+mn-lt"/>
                        <a:ea typeface="+mn-ea"/>
                        <a:cs typeface="+mn-cs"/>
                      </a:endParaRPr>
                    </a:p>
                  </a:txBody>
                  <a:tcPr/>
                </a:tc>
                <a:tc>
                  <a:txBody>
                    <a:bodyPr/>
                    <a:lstStyle/>
                    <a:p>
                      <a:endParaRPr lang="de-AT" dirty="0"/>
                    </a:p>
                  </a:txBody>
                  <a:tcPr/>
                </a:tc>
              </a:tr>
            </a:tbl>
          </a:graphicData>
        </a:graphic>
      </p:graphicFrame>
    </p:spTree>
    <p:extLst>
      <p:ext uri="{BB962C8B-B14F-4D97-AF65-F5344CB8AC3E}">
        <p14:creationId xmlns:p14="http://schemas.microsoft.com/office/powerpoint/2010/main" val="17922976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a:xfrm>
            <a:off x="467544" y="405336"/>
            <a:ext cx="6048672" cy="647400"/>
          </a:xfrm>
        </p:spPr>
        <p:txBody>
          <a:bodyPr/>
          <a:lstStyle/>
          <a:p>
            <a:r>
              <a:rPr lang="de-AT" sz="2500" dirty="0"/>
              <a:t>Übersicht standardisierte Bankprodukte für Zahlungskonten in Österreich</a:t>
            </a:r>
          </a:p>
        </p:txBody>
      </p:sp>
      <p:sp>
        <p:nvSpPr>
          <p:cNvPr id="4" name="Textfeld 3"/>
          <p:cNvSpPr txBox="1"/>
          <p:nvPr/>
        </p:nvSpPr>
        <p:spPr>
          <a:xfrm>
            <a:off x="467544" y="1660738"/>
            <a:ext cx="8136904" cy="400110"/>
          </a:xfrm>
          <a:prstGeom prst="rect">
            <a:avLst/>
          </a:prstGeom>
          <a:noFill/>
        </p:spPr>
        <p:txBody>
          <a:bodyPr wrap="square" rtlCol="0">
            <a:spAutoFit/>
          </a:bodyPr>
          <a:lstStyle/>
          <a:p>
            <a:r>
              <a:rPr lang="de-AT" sz="2000" dirty="0">
                <a:solidFill>
                  <a:srgbClr val="004080"/>
                </a:solidFill>
                <a:latin typeface="Lato" panose="020F0502020204030203" pitchFamily="34" charset="0"/>
              </a:rPr>
              <a:t>Type 3 – </a:t>
            </a:r>
            <a:r>
              <a:rPr lang="de-AT" sz="2000" dirty="0" err="1">
                <a:solidFill>
                  <a:srgbClr val="004080"/>
                </a:solidFill>
                <a:latin typeface="Lato" panose="020F0502020204030203" pitchFamily="34" charset="0"/>
              </a:rPr>
              <a:t>Domestic</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payment</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services</a:t>
            </a:r>
            <a:r>
              <a:rPr lang="de-AT" sz="2000" dirty="0">
                <a:solidFill>
                  <a:srgbClr val="004080"/>
                </a:solidFill>
                <a:latin typeface="Lato" panose="020F0502020204030203" pitchFamily="34" charset="0"/>
              </a:rPr>
              <a:t> (1/2)</a:t>
            </a:r>
          </a:p>
        </p:txBody>
      </p:sp>
      <p:graphicFrame>
        <p:nvGraphicFramePr>
          <p:cNvPr id="5" name="Tabelle 4"/>
          <p:cNvGraphicFramePr>
            <a:graphicFrameLocks noGrp="1"/>
          </p:cNvGraphicFramePr>
          <p:nvPr>
            <p:extLst>
              <p:ext uri="{D42A27DB-BD31-4B8C-83A1-F6EECF244321}">
                <p14:modId xmlns:p14="http://schemas.microsoft.com/office/powerpoint/2010/main" val="2392286201"/>
              </p:ext>
            </p:extLst>
          </p:nvPr>
        </p:nvGraphicFramePr>
        <p:xfrm>
          <a:off x="497243" y="2416656"/>
          <a:ext cx="8121352" cy="3718560"/>
        </p:xfrm>
        <a:graphic>
          <a:graphicData uri="http://schemas.openxmlformats.org/drawingml/2006/table">
            <a:tbl>
              <a:tblPr firstRow="1" bandRow="1">
                <a:tableStyleId>{2D5ABB26-0587-4C30-8999-92F81FD0307C}</a:tableStyleId>
              </a:tblPr>
              <a:tblGrid>
                <a:gridCol w="4060676"/>
                <a:gridCol w="4060676"/>
              </a:tblGrid>
              <a:tr h="370840">
                <a:tc>
                  <a:txBody>
                    <a:bodyPr/>
                    <a:lstStyle/>
                    <a:p>
                      <a:pPr marL="0" indent="-342900" algn="l" defTabSz="914400" rtl="0" eaLnBrk="1" latinLnBrk="0" hangingPunct="1">
                        <a:buFont typeface="Arial" panose="020B0604020202020204" pitchFamily="34" charset="0"/>
                        <a:buChar char="•"/>
                      </a:pPr>
                      <a:r>
                        <a:rPr lang="de-AT" sz="2000" kern="1200" dirty="0" smtClean="0">
                          <a:solidFill>
                            <a:srgbClr val="004080"/>
                          </a:solidFill>
                          <a:latin typeface="Lato" panose="020F0502020204030203" pitchFamily="34" charset="0"/>
                          <a:ea typeface="+mn-ea"/>
                          <a:cs typeface="+mn-cs"/>
                        </a:rPr>
                        <a:t>SEPA Überweisung</a:t>
                      </a:r>
                      <a:endParaRPr lang="de-AT" sz="2000" kern="1200" dirty="0">
                        <a:solidFill>
                          <a:srgbClr val="004080"/>
                        </a:solidFill>
                        <a:latin typeface="Lato" panose="020F0502020204030203"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AT" sz="2000" kern="1200" dirty="0" smtClean="0">
                          <a:solidFill>
                            <a:srgbClr val="004080"/>
                          </a:solidFill>
                          <a:latin typeface="Lato" panose="020F0502020204030203" pitchFamily="34" charset="0"/>
                          <a:ea typeface="+mn-ea"/>
                          <a:cs typeface="+mn-cs"/>
                        </a:rPr>
                        <a:t>Entgelt für Beauftragung einer SEPA-Überweisung</a:t>
                      </a:r>
                    </a:p>
                    <a:p>
                      <a:pPr marL="0" indent="-342900" algn="l" defTabSz="914400" rtl="0" eaLnBrk="1" latinLnBrk="0" hangingPunct="1">
                        <a:buFont typeface="Arial" panose="020B0604020202020204" pitchFamily="34" charset="0"/>
                        <a:buChar char="•"/>
                      </a:pPr>
                      <a:endParaRPr lang="de-AT" sz="2000" kern="1200" dirty="0">
                        <a:solidFill>
                          <a:srgbClr val="004080"/>
                        </a:solidFill>
                        <a:latin typeface="Lato" panose="020F0502020204030203" pitchFamily="34" charset="0"/>
                        <a:ea typeface="+mn-ea"/>
                        <a:cs typeface="+mn-cs"/>
                      </a:endParaRPr>
                    </a:p>
                  </a:txBody>
                  <a:tcPr/>
                </a:tc>
              </a:tr>
              <a:tr h="370840">
                <a:tc>
                  <a:txBody>
                    <a:body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de-AT" sz="2000" kern="1200" noProof="0" dirty="0" smtClean="0">
                          <a:solidFill>
                            <a:srgbClr val="004080"/>
                          </a:solidFill>
                          <a:latin typeface="Lato" panose="020F0502020204030203" pitchFamily="34" charset="0"/>
                          <a:ea typeface="+mn-ea"/>
                          <a:cs typeface="+mn-cs"/>
                        </a:rPr>
                        <a:t>SEPA Lastschrift</a:t>
                      </a:r>
                    </a:p>
                    <a:p>
                      <a:pPr marL="0" algn="l" defTabSz="914400" rtl="0" eaLnBrk="1" latinLnBrk="0" hangingPunct="1"/>
                      <a:endParaRPr lang="de-AT" sz="2000" kern="1200" dirty="0">
                        <a:solidFill>
                          <a:srgbClr val="004080"/>
                        </a:solidFill>
                        <a:latin typeface="Lato" panose="020F0502020204030203" pitchFamily="34" charset="0"/>
                        <a:ea typeface="+mn-ea"/>
                        <a:cs typeface="+mn-cs"/>
                      </a:endParaRPr>
                    </a:p>
                  </a:txBody>
                  <a:tcPr/>
                </a:tc>
                <a:tc>
                  <a:txBody>
                    <a:bodyPr/>
                    <a:lstStyle/>
                    <a:p>
                      <a:pPr marL="0" algn="l" defTabSz="914400" rtl="0" eaLnBrk="1" latinLnBrk="0" hangingPunct="1"/>
                      <a:r>
                        <a:rPr lang="de-AT" sz="2000" kern="1200" dirty="0" smtClean="0">
                          <a:solidFill>
                            <a:srgbClr val="004080"/>
                          </a:solidFill>
                          <a:latin typeface="Lato" panose="020F0502020204030203" pitchFamily="34" charset="0"/>
                          <a:ea typeface="+mn-ea"/>
                          <a:cs typeface="+mn-cs"/>
                        </a:rPr>
                        <a:t>Entgelt für Belastung einer SEPA-Lastschrift</a:t>
                      </a:r>
                    </a:p>
                    <a:p>
                      <a:pPr marL="0" algn="l" defTabSz="914400" rtl="0" eaLnBrk="1" latinLnBrk="0" hangingPunct="1"/>
                      <a:endParaRPr lang="de-AT" sz="2000" kern="1200" dirty="0">
                        <a:solidFill>
                          <a:srgbClr val="004080"/>
                        </a:solidFill>
                        <a:latin typeface="Lato" panose="020F0502020204030203" pitchFamily="34" charset="0"/>
                        <a:ea typeface="+mn-ea"/>
                        <a:cs typeface="+mn-cs"/>
                      </a:endParaRPr>
                    </a:p>
                  </a:txBody>
                  <a:tcPr/>
                </a:tc>
              </a:tr>
              <a:tr h="370840">
                <a:tc>
                  <a:txBody>
                    <a:bodyPr/>
                    <a:lstStyle/>
                    <a:p>
                      <a:pPr marL="0" indent="-342900" algn="l" defTabSz="914400" rtl="0" eaLnBrk="1" latinLnBrk="0" hangingPunct="1">
                        <a:buFont typeface="Arial" panose="020B0604020202020204" pitchFamily="34" charset="0"/>
                        <a:buChar char="•"/>
                      </a:pPr>
                      <a:r>
                        <a:rPr lang="de-AT" sz="2000" kern="1200" dirty="0" smtClean="0">
                          <a:solidFill>
                            <a:srgbClr val="004080"/>
                          </a:solidFill>
                          <a:latin typeface="Lato" panose="020F0502020204030203" pitchFamily="34" charset="0"/>
                          <a:ea typeface="+mn-ea"/>
                          <a:cs typeface="+mn-cs"/>
                        </a:rPr>
                        <a:t>Dauerauftrag</a:t>
                      </a:r>
                      <a:endParaRPr lang="de-AT" sz="2000" kern="1200" dirty="0">
                        <a:solidFill>
                          <a:srgbClr val="004080"/>
                        </a:solidFill>
                        <a:latin typeface="Lato" panose="020F0502020204030203"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000" kern="1200" dirty="0" smtClean="0">
                          <a:solidFill>
                            <a:srgbClr val="004080"/>
                          </a:solidFill>
                          <a:latin typeface="Lato" panose="020F0502020204030203" pitchFamily="34" charset="0"/>
                          <a:ea typeface="+mn-ea"/>
                          <a:cs typeface="+mn-cs"/>
                        </a:rPr>
                        <a:t>Entgelt für die Einrichtung und Änderung von Daueraufträgen</a:t>
                      </a:r>
                    </a:p>
                    <a:p>
                      <a:pPr marL="0" algn="l" defTabSz="914400" rtl="0" eaLnBrk="1" latinLnBrk="0" hangingPunct="1"/>
                      <a:endParaRPr lang="de-AT" sz="2000" kern="1200" dirty="0">
                        <a:solidFill>
                          <a:srgbClr val="004080"/>
                        </a:solidFill>
                        <a:latin typeface="Lato" panose="020F0502020204030203" pitchFamily="34" charset="0"/>
                        <a:ea typeface="+mn-ea"/>
                        <a:cs typeface="+mn-cs"/>
                      </a:endParaRPr>
                    </a:p>
                  </a:txBody>
                  <a:tcPr/>
                </a:tc>
              </a:tr>
              <a:tr h="370840">
                <a:tc>
                  <a:txBody>
                    <a:bodyPr/>
                    <a:lstStyle/>
                    <a:p>
                      <a:pPr marL="0" indent="-342900" algn="l" defTabSz="914400" rtl="0" eaLnBrk="1" latinLnBrk="0" hangingPunct="1">
                        <a:buFont typeface="Arial" panose="020B0604020202020204" pitchFamily="34" charset="0"/>
                        <a:buChar char="•"/>
                      </a:pPr>
                      <a:r>
                        <a:rPr lang="de-AT" sz="2000" kern="1200" dirty="0" smtClean="0">
                          <a:solidFill>
                            <a:srgbClr val="004080"/>
                          </a:solidFill>
                          <a:latin typeface="Lato" panose="020F0502020204030203" pitchFamily="34" charset="0"/>
                          <a:ea typeface="+mn-ea"/>
                          <a:cs typeface="+mn-cs"/>
                        </a:rPr>
                        <a:t>Dauerauftragsdurchführung</a:t>
                      </a:r>
                      <a:endParaRPr lang="de-AT" sz="2000" kern="1200" dirty="0">
                        <a:solidFill>
                          <a:srgbClr val="004080"/>
                        </a:solidFill>
                        <a:latin typeface="Lato" panose="020F0502020204030203" pitchFamily="34" charset="0"/>
                        <a:ea typeface="+mn-ea"/>
                        <a:cs typeface="+mn-cs"/>
                      </a:endParaRPr>
                    </a:p>
                  </a:txBody>
                  <a:tcPr/>
                </a:tc>
                <a:tc>
                  <a:txBody>
                    <a:bodyPr/>
                    <a:lstStyle/>
                    <a:p>
                      <a:pPr marL="0" algn="l" defTabSz="914400" rtl="0" eaLnBrk="1" latinLnBrk="0" hangingPunct="1"/>
                      <a:r>
                        <a:rPr lang="de-AT" sz="2000" kern="1200" dirty="0" smtClean="0">
                          <a:solidFill>
                            <a:srgbClr val="004080"/>
                          </a:solidFill>
                          <a:latin typeface="Lato" panose="020F0502020204030203" pitchFamily="34" charset="0"/>
                          <a:ea typeface="+mn-ea"/>
                          <a:cs typeface="+mn-cs"/>
                        </a:rPr>
                        <a:t>Entgelt für die Dauerauftragsdurchführung</a:t>
                      </a:r>
                      <a:endParaRPr lang="de-AT" sz="2000" kern="1200" dirty="0">
                        <a:solidFill>
                          <a:srgbClr val="004080"/>
                        </a:solidFill>
                        <a:latin typeface="Lato" panose="020F0502020204030203" pitchFamily="34" charset="0"/>
                        <a:ea typeface="+mn-ea"/>
                        <a:cs typeface="+mn-cs"/>
                      </a:endParaRPr>
                    </a:p>
                  </a:txBody>
                  <a:tcPr/>
                </a:tc>
              </a:tr>
            </a:tbl>
          </a:graphicData>
        </a:graphic>
      </p:graphicFrame>
    </p:spTree>
    <p:extLst>
      <p:ext uri="{BB962C8B-B14F-4D97-AF65-F5344CB8AC3E}">
        <p14:creationId xmlns:p14="http://schemas.microsoft.com/office/powerpoint/2010/main" val="23208238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a:xfrm>
            <a:off x="467544" y="405336"/>
            <a:ext cx="6264696" cy="647400"/>
          </a:xfrm>
        </p:spPr>
        <p:txBody>
          <a:bodyPr/>
          <a:lstStyle/>
          <a:p>
            <a:r>
              <a:rPr lang="de-AT" sz="2500" dirty="0"/>
              <a:t>Übersicht standardisierte Bankprodukte für Zahlungskonten in Österreich</a:t>
            </a:r>
          </a:p>
        </p:txBody>
      </p:sp>
      <p:sp>
        <p:nvSpPr>
          <p:cNvPr id="4" name="Textfeld 3"/>
          <p:cNvSpPr txBox="1"/>
          <p:nvPr/>
        </p:nvSpPr>
        <p:spPr>
          <a:xfrm>
            <a:off x="467544" y="1660738"/>
            <a:ext cx="8136904" cy="400110"/>
          </a:xfrm>
          <a:prstGeom prst="rect">
            <a:avLst/>
          </a:prstGeom>
          <a:noFill/>
        </p:spPr>
        <p:txBody>
          <a:bodyPr wrap="square" rtlCol="0">
            <a:spAutoFit/>
          </a:bodyPr>
          <a:lstStyle/>
          <a:p>
            <a:r>
              <a:rPr lang="de-AT" sz="2000" dirty="0">
                <a:solidFill>
                  <a:srgbClr val="004080"/>
                </a:solidFill>
                <a:latin typeface="Lato" panose="020F0502020204030203" pitchFamily="34" charset="0"/>
              </a:rPr>
              <a:t>Type 3 – </a:t>
            </a:r>
            <a:r>
              <a:rPr lang="de-AT" sz="2000" dirty="0" err="1">
                <a:solidFill>
                  <a:srgbClr val="004080"/>
                </a:solidFill>
                <a:latin typeface="Lato" panose="020F0502020204030203" pitchFamily="34" charset="0"/>
              </a:rPr>
              <a:t>Domestic</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payment</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services</a:t>
            </a:r>
            <a:r>
              <a:rPr lang="de-AT" sz="2000" dirty="0">
                <a:solidFill>
                  <a:srgbClr val="004080"/>
                </a:solidFill>
                <a:latin typeface="Lato" panose="020F0502020204030203" pitchFamily="34" charset="0"/>
              </a:rPr>
              <a:t> (2/2)</a:t>
            </a:r>
          </a:p>
        </p:txBody>
      </p:sp>
      <p:graphicFrame>
        <p:nvGraphicFramePr>
          <p:cNvPr id="5" name="Tabelle 4"/>
          <p:cNvGraphicFramePr>
            <a:graphicFrameLocks noGrp="1"/>
          </p:cNvGraphicFramePr>
          <p:nvPr>
            <p:extLst>
              <p:ext uri="{D42A27DB-BD31-4B8C-83A1-F6EECF244321}">
                <p14:modId xmlns:p14="http://schemas.microsoft.com/office/powerpoint/2010/main" val="3313761471"/>
              </p:ext>
            </p:extLst>
          </p:nvPr>
        </p:nvGraphicFramePr>
        <p:xfrm>
          <a:off x="497243" y="2416656"/>
          <a:ext cx="8121352" cy="3718560"/>
        </p:xfrm>
        <a:graphic>
          <a:graphicData uri="http://schemas.openxmlformats.org/drawingml/2006/table">
            <a:tbl>
              <a:tblPr firstRow="1" bandRow="1">
                <a:tableStyleId>{2D5ABB26-0587-4C30-8999-92F81FD0307C}</a:tableStyleId>
              </a:tblPr>
              <a:tblGrid>
                <a:gridCol w="4060676"/>
                <a:gridCol w="4060676"/>
              </a:tblGrid>
              <a:tr h="370840">
                <a:tc>
                  <a:txBody>
                    <a:bodyPr/>
                    <a:lstStyle/>
                    <a:p>
                      <a:pPr marL="0" indent="-342900" algn="l" defTabSz="914400" rtl="0" eaLnBrk="1" latinLnBrk="0" hangingPunct="1">
                        <a:buFont typeface="Arial" panose="020B0604020202020204" pitchFamily="34" charset="0"/>
                        <a:buChar char="•"/>
                      </a:pPr>
                      <a:r>
                        <a:rPr lang="de-AT" sz="2000" kern="1200" dirty="0" smtClean="0">
                          <a:solidFill>
                            <a:srgbClr val="004080"/>
                          </a:solidFill>
                          <a:latin typeface="Lato" panose="020F0502020204030203" pitchFamily="34" charset="0"/>
                          <a:ea typeface="+mn-ea"/>
                          <a:cs typeface="+mn-cs"/>
                        </a:rPr>
                        <a:t>Gutschrift</a:t>
                      </a:r>
                      <a:endParaRPr lang="de-AT" sz="2000" kern="1200" dirty="0">
                        <a:solidFill>
                          <a:srgbClr val="004080"/>
                        </a:solidFill>
                        <a:latin typeface="Lato" panose="020F0502020204030203"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AT" sz="2000" kern="1200" dirty="0" smtClean="0">
                          <a:solidFill>
                            <a:srgbClr val="004080"/>
                          </a:solidFill>
                          <a:latin typeface="Lato" panose="020F0502020204030203" pitchFamily="34" charset="0"/>
                          <a:ea typeface="+mn-ea"/>
                          <a:cs typeface="+mn-cs"/>
                        </a:rPr>
                        <a:t>Entgelt für die Buchung von Gutschriften</a:t>
                      </a:r>
                    </a:p>
                    <a:p>
                      <a:pPr marL="0" indent="-342900" algn="l" defTabSz="914400" rtl="0" eaLnBrk="1" latinLnBrk="0" hangingPunct="1">
                        <a:buFont typeface="Arial" panose="020B0604020202020204" pitchFamily="34" charset="0"/>
                        <a:buChar char="•"/>
                      </a:pPr>
                      <a:endParaRPr lang="de-AT" sz="2000" kern="1200" dirty="0">
                        <a:solidFill>
                          <a:srgbClr val="004080"/>
                        </a:solidFill>
                        <a:latin typeface="Lato" panose="020F0502020204030203" pitchFamily="34" charset="0"/>
                        <a:ea typeface="+mn-ea"/>
                        <a:cs typeface="+mn-cs"/>
                      </a:endParaRPr>
                    </a:p>
                  </a:txBody>
                  <a:tcPr/>
                </a:tc>
              </a:tr>
              <a:tr h="370840">
                <a:tc>
                  <a:txBody>
                    <a:body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de-AT" sz="2000" kern="1200" noProof="0" dirty="0" smtClean="0">
                          <a:solidFill>
                            <a:srgbClr val="004080"/>
                          </a:solidFill>
                          <a:latin typeface="Lato" panose="020F0502020204030203" pitchFamily="34" charset="0"/>
                          <a:ea typeface="+mn-ea"/>
                          <a:cs typeface="+mn-cs"/>
                        </a:rPr>
                        <a:t>Barbehebung</a:t>
                      </a:r>
                    </a:p>
                    <a:p>
                      <a:pPr marL="0" algn="l" defTabSz="914400" rtl="0" eaLnBrk="1" latinLnBrk="0" hangingPunct="1"/>
                      <a:endParaRPr lang="de-AT" sz="2000" kern="1200" dirty="0">
                        <a:solidFill>
                          <a:srgbClr val="004080"/>
                        </a:solidFill>
                        <a:latin typeface="Lato" panose="020F0502020204030203" pitchFamily="34" charset="0"/>
                        <a:ea typeface="+mn-ea"/>
                        <a:cs typeface="+mn-cs"/>
                      </a:endParaRPr>
                    </a:p>
                  </a:txBody>
                  <a:tcPr/>
                </a:tc>
                <a:tc>
                  <a:txBody>
                    <a:bodyPr/>
                    <a:lstStyle/>
                    <a:p>
                      <a:pPr marL="0" algn="l" defTabSz="914400" rtl="0" eaLnBrk="1" latinLnBrk="0" hangingPunct="1"/>
                      <a:r>
                        <a:rPr lang="de-AT" sz="2000" kern="1200" dirty="0" smtClean="0">
                          <a:solidFill>
                            <a:srgbClr val="004080"/>
                          </a:solidFill>
                          <a:latin typeface="Lato" panose="020F0502020204030203" pitchFamily="34" charset="0"/>
                          <a:ea typeface="+mn-ea"/>
                          <a:cs typeface="+mn-cs"/>
                        </a:rPr>
                        <a:t>Entgelt für die Behebung von Bargeld</a:t>
                      </a:r>
                    </a:p>
                    <a:p>
                      <a:pPr marL="0" algn="l" defTabSz="914400" rtl="0" eaLnBrk="1" latinLnBrk="0" hangingPunct="1"/>
                      <a:endParaRPr lang="de-AT" sz="2000" kern="1200" dirty="0">
                        <a:solidFill>
                          <a:srgbClr val="004080"/>
                        </a:solidFill>
                        <a:latin typeface="Lato" panose="020F0502020204030203" pitchFamily="34" charset="0"/>
                        <a:ea typeface="+mn-ea"/>
                        <a:cs typeface="+mn-cs"/>
                      </a:endParaRPr>
                    </a:p>
                  </a:txBody>
                  <a:tcPr/>
                </a:tc>
              </a:tr>
              <a:tr h="370840">
                <a:tc>
                  <a:txBody>
                    <a:bodyPr/>
                    <a:lstStyle/>
                    <a:p>
                      <a:pPr marL="0" indent="-342900" algn="l" defTabSz="914400" rtl="0" eaLnBrk="1" latinLnBrk="0" hangingPunct="1">
                        <a:buFont typeface="Arial" panose="020B0604020202020204" pitchFamily="34" charset="0"/>
                        <a:buChar char="•"/>
                      </a:pPr>
                      <a:r>
                        <a:rPr lang="de-AT" sz="2000" kern="1200" dirty="0" smtClean="0">
                          <a:solidFill>
                            <a:srgbClr val="004080"/>
                          </a:solidFill>
                          <a:latin typeface="Lato" panose="020F0502020204030203" pitchFamily="34" charset="0"/>
                          <a:ea typeface="+mn-ea"/>
                          <a:cs typeface="+mn-cs"/>
                        </a:rPr>
                        <a:t>Bareinzahlung</a:t>
                      </a:r>
                      <a:endParaRPr lang="de-AT" sz="2000" kern="1200" dirty="0">
                        <a:solidFill>
                          <a:srgbClr val="004080"/>
                        </a:solidFill>
                        <a:latin typeface="Lato" panose="020F0502020204030203"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000" kern="1200" dirty="0" smtClean="0">
                          <a:solidFill>
                            <a:srgbClr val="004080"/>
                          </a:solidFill>
                          <a:latin typeface="Lato" panose="020F0502020204030203" pitchFamily="34" charset="0"/>
                          <a:ea typeface="+mn-ea"/>
                          <a:cs typeface="+mn-cs"/>
                        </a:rPr>
                        <a:t>Entgelt für die Einzahlung von Bargeld auf das eigene Konto</a:t>
                      </a:r>
                    </a:p>
                    <a:p>
                      <a:pPr marL="0" algn="l" defTabSz="914400" rtl="0" eaLnBrk="1" latinLnBrk="0" hangingPunct="1"/>
                      <a:endParaRPr lang="de-AT" sz="2000" kern="1200" dirty="0">
                        <a:solidFill>
                          <a:srgbClr val="004080"/>
                        </a:solidFill>
                        <a:latin typeface="Lato" panose="020F0502020204030203" pitchFamily="34" charset="0"/>
                        <a:ea typeface="+mn-ea"/>
                        <a:cs typeface="+mn-cs"/>
                      </a:endParaRPr>
                    </a:p>
                  </a:txBody>
                  <a:tcPr/>
                </a:tc>
              </a:tr>
              <a:tr h="370840">
                <a:tc>
                  <a:txBody>
                    <a:bodyPr/>
                    <a:lstStyle/>
                    <a:p>
                      <a:pPr marL="0" indent="-342900" algn="l" defTabSz="914400" rtl="0" eaLnBrk="1" latinLnBrk="0" hangingPunct="1">
                        <a:buFont typeface="Arial" panose="020B0604020202020204" pitchFamily="34" charset="0"/>
                        <a:buChar char="•"/>
                      </a:pPr>
                      <a:r>
                        <a:rPr lang="de-AT" sz="2000" kern="1200" dirty="0" smtClean="0">
                          <a:solidFill>
                            <a:srgbClr val="004080"/>
                          </a:solidFill>
                          <a:latin typeface="Lato" panose="020F0502020204030203" pitchFamily="34" charset="0"/>
                          <a:ea typeface="+mn-ea"/>
                          <a:cs typeface="+mn-cs"/>
                        </a:rPr>
                        <a:t>Zahlung mit Bankomatkarte</a:t>
                      </a:r>
                      <a:endParaRPr lang="de-AT" sz="2000" kern="1200" dirty="0">
                        <a:solidFill>
                          <a:srgbClr val="004080"/>
                        </a:solidFill>
                        <a:latin typeface="Lato" panose="020F0502020204030203" pitchFamily="34" charset="0"/>
                        <a:ea typeface="+mn-ea"/>
                        <a:cs typeface="+mn-cs"/>
                      </a:endParaRPr>
                    </a:p>
                  </a:txBody>
                  <a:tcPr/>
                </a:tc>
                <a:tc>
                  <a:txBody>
                    <a:bodyPr/>
                    <a:lstStyle/>
                    <a:p>
                      <a:pPr marL="0" algn="l" defTabSz="914400" rtl="0" eaLnBrk="1" latinLnBrk="0" hangingPunct="1"/>
                      <a:r>
                        <a:rPr lang="de-AT" sz="2000" kern="1200" dirty="0" smtClean="0">
                          <a:solidFill>
                            <a:srgbClr val="004080"/>
                          </a:solidFill>
                          <a:latin typeface="Lato" panose="020F0502020204030203" pitchFamily="34" charset="0"/>
                          <a:ea typeface="+mn-ea"/>
                          <a:cs typeface="+mn-cs"/>
                        </a:rPr>
                        <a:t>Entgelt für Kartenzahlungen am POS Gerät</a:t>
                      </a:r>
                      <a:endParaRPr lang="de-AT" sz="2000" kern="1200" dirty="0">
                        <a:solidFill>
                          <a:srgbClr val="004080"/>
                        </a:solidFill>
                        <a:latin typeface="Lato" panose="020F0502020204030203" pitchFamily="34" charset="0"/>
                        <a:ea typeface="+mn-ea"/>
                        <a:cs typeface="+mn-cs"/>
                      </a:endParaRPr>
                    </a:p>
                  </a:txBody>
                  <a:tcPr/>
                </a:tc>
              </a:tr>
            </a:tbl>
          </a:graphicData>
        </a:graphic>
      </p:graphicFrame>
    </p:spTree>
    <p:extLst>
      <p:ext uri="{BB962C8B-B14F-4D97-AF65-F5344CB8AC3E}">
        <p14:creationId xmlns:p14="http://schemas.microsoft.com/office/powerpoint/2010/main" val="20566574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a:xfrm>
            <a:off x="467544" y="405336"/>
            <a:ext cx="6192688" cy="647400"/>
          </a:xfrm>
        </p:spPr>
        <p:txBody>
          <a:bodyPr/>
          <a:lstStyle/>
          <a:p>
            <a:r>
              <a:rPr lang="de-AT" sz="2500" dirty="0"/>
              <a:t>Übersicht standardisierte Bankprodukte für Zahlungskonten in Österreich</a:t>
            </a:r>
          </a:p>
        </p:txBody>
      </p:sp>
      <p:sp>
        <p:nvSpPr>
          <p:cNvPr id="4" name="Textfeld 3"/>
          <p:cNvSpPr txBox="1"/>
          <p:nvPr/>
        </p:nvSpPr>
        <p:spPr>
          <a:xfrm>
            <a:off x="467544" y="1660738"/>
            <a:ext cx="8136904" cy="400110"/>
          </a:xfrm>
          <a:prstGeom prst="rect">
            <a:avLst/>
          </a:prstGeom>
          <a:noFill/>
        </p:spPr>
        <p:txBody>
          <a:bodyPr wrap="square" rtlCol="0">
            <a:spAutoFit/>
          </a:bodyPr>
          <a:lstStyle/>
          <a:p>
            <a:r>
              <a:rPr lang="de-AT" sz="2000" dirty="0">
                <a:solidFill>
                  <a:srgbClr val="004080"/>
                </a:solidFill>
                <a:latin typeface="Lato" panose="020F0502020204030203" pitchFamily="34" charset="0"/>
              </a:rPr>
              <a:t>Type 4 – International </a:t>
            </a:r>
            <a:r>
              <a:rPr lang="de-AT" sz="2000" dirty="0" err="1">
                <a:solidFill>
                  <a:srgbClr val="004080"/>
                </a:solidFill>
                <a:latin typeface="Lato" panose="020F0502020204030203" pitchFamily="34" charset="0"/>
              </a:rPr>
              <a:t>payments</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and</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foreign</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currency-related</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services</a:t>
            </a:r>
            <a:endParaRPr lang="de-AT" sz="2000" dirty="0">
              <a:solidFill>
                <a:srgbClr val="004080"/>
              </a:solidFill>
              <a:latin typeface="Lato" panose="020F0502020204030203" pitchFamily="34" charset="0"/>
            </a:endParaRPr>
          </a:p>
        </p:txBody>
      </p:sp>
      <p:graphicFrame>
        <p:nvGraphicFramePr>
          <p:cNvPr id="5" name="Tabelle 4"/>
          <p:cNvGraphicFramePr>
            <a:graphicFrameLocks noGrp="1"/>
          </p:cNvGraphicFramePr>
          <p:nvPr>
            <p:extLst>
              <p:ext uri="{D42A27DB-BD31-4B8C-83A1-F6EECF244321}">
                <p14:modId xmlns:p14="http://schemas.microsoft.com/office/powerpoint/2010/main" val="1960131855"/>
              </p:ext>
            </p:extLst>
          </p:nvPr>
        </p:nvGraphicFramePr>
        <p:xfrm>
          <a:off x="497243" y="2416656"/>
          <a:ext cx="8121352" cy="3413760"/>
        </p:xfrm>
        <a:graphic>
          <a:graphicData uri="http://schemas.openxmlformats.org/drawingml/2006/table">
            <a:tbl>
              <a:tblPr firstRow="1" bandRow="1">
                <a:tableStyleId>{2D5ABB26-0587-4C30-8999-92F81FD0307C}</a:tableStyleId>
              </a:tblPr>
              <a:tblGrid>
                <a:gridCol w="4060676"/>
                <a:gridCol w="4060676"/>
              </a:tblGrid>
              <a:tr h="370840">
                <a:tc>
                  <a:txBody>
                    <a:bodyPr/>
                    <a:lstStyle/>
                    <a:p>
                      <a:pPr marL="0" indent="-342900" algn="l" defTabSz="914400" rtl="0" eaLnBrk="1" latinLnBrk="0" hangingPunct="1">
                        <a:buFont typeface="Arial" panose="020B0604020202020204" pitchFamily="34" charset="0"/>
                        <a:buChar char="•"/>
                      </a:pPr>
                      <a:r>
                        <a:rPr lang="de-AT" sz="2000" kern="1200" dirty="0" smtClean="0">
                          <a:solidFill>
                            <a:srgbClr val="004080"/>
                          </a:solidFill>
                          <a:latin typeface="Lato" panose="020F0502020204030203" pitchFamily="34" charset="0"/>
                          <a:ea typeface="+mn-ea"/>
                          <a:cs typeface="+mn-cs"/>
                        </a:rPr>
                        <a:t>SEPA Überweisung</a:t>
                      </a:r>
                      <a:endParaRPr lang="de-AT" sz="2000" kern="1200" dirty="0">
                        <a:solidFill>
                          <a:srgbClr val="004080"/>
                        </a:solidFill>
                        <a:latin typeface="Lato" panose="020F0502020204030203"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AT" sz="2000" kern="1200" dirty="0" smtClean="0">
                          <a:solidFill>
                            <a:srgbClr val="004080"/>
                          </a:solidFill>
                          <a:latin typeface="Lato" panose="020F0502020204030203" pitchFamily="34" charset="0"/>
                          <a:ea typeface="+mn-ea"/>
                          <a:cs typeface="+mn-cs"/>
                        </a:rPr>
                        <a:t>Entgelt für Beauftragung einer SEPA-Überweisung</a:t>
                      </a:r>
                    </a:p>
                    <a:p>
                      <a:pPr marL="0" indent="-342900" algn="l" defTabSz="914400" rtl="0" eaLnBrk="1" latinLnBrk="0" hangingPunct="1">
                        <a:buFont typeface="Arial" panose="020B0604020202020204" pitchFamily="34" charset="0"/>
                        <a:buChar char="•"/>
                      </a:pPr>
                      <a:endParaRPr lang="de-AT" sz="2000" kern="1200" dirty="0">
                        <a:solidFill>
                          <a:srgbClr val="004080"/>
                        </a:solidFill>
                        <a:latin typeface="Lato" panose="020F0502020204030203" pitchFamily="34" charset="0"/>
                        <a:ea typeface="+mn-ea"/>
                        <a:cs typeface="+mn-cs"/>
                      </a:endParaRPr>
                    </a:p>
                  </a:txBody>
                  <a:tcPr/>
                </a:tc>
              </a:tr>
              <a:tr h="370840">
                <a:tc>
                  <a:txBody>
                    <a:body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de-AT" sz="2000" kern="1200" noProof="0" dirty="0" smtClean="0">
                          <a:solidFill>
                            <a:srgbClr val="004080"/>
                          </a:solidFill>
                          <a:latin typeface="Lato" panose="020F0502020204030203" pitchFamily="34" charset="0"/>
                          <a:ea typeface="+mn-ea"/>
                          <a:cs typeface="+mn-cs"/>
                        </a:rPr>
                        <a:t>SEPA Lastschrift</a:t>
                      </a:r>
                    </a:p>
                    <a:p>
                      <a:pPr marL="0" algn="l" defTabSz="914400" rtl="0" eaLnBrk="1" latinLnBrk="0" hangingPunct="1"/>
                      <a:endParaRPr lang="de-AT" sz="2000" kern="1200" dirty="0">
                        <a:solidFill>
                          <a:srgbClr val="004080"/>
                        </a:solidFill>
                        <a:latin typeface="Lato" panose="020F0502020204030203" pitchFamily="34" charset="0"/>
                        <a:ea typeface="+mn-ea"/>
                        <a:cs typeface="+mn-cs"/>
                      </a:endParaRPr>
                    </a:p>
                  </a:txBody>
                  <a:tcPr/>
                </a:tc>
                <a:tc>
                  <a:txBody>
                    <a:bodyPr/>
                    <a:lstStyle/>
                    <a:p>
                      <a:pPr marL="0" algn="l" defTabSz="914400" rtl="0" eaLnBrk="1" latinLnBrk="0" hangingPunct="1"/>
                      <a:r>
                        <a:rPr lang="de-AT" sz="2000" kern="1200" dirty="0" smtClean="0">
                          <a:solidFill>
                            <a:srgbClr val="004080"/>
                          </a:solidFill>
                          <a:latin typeface="Lato" panose="020F0502020204030203" pitchFamily="34" charset="0"/>
                          <a:ea typeface="+mn-ea"/>
                          <a:cs typeface="+mn-cs"/>
                        </a:rPr>
                        <a:t>Entgelt für Belastung einer SEPA-Lastschrift</a:t>
                      </a:r>
                    </a:p>
                    <a:p>
                      <a:pPr marL="0" algn="l" defTabSz="914400" rtl="0" eaLnBrk="1" latinLnBrk="0" hangingPunct="1"/>
                      <a:endParaRPr lang="de-AT" sz="2000" kern="1200" dirty="0">
                        <a:solidFill>
                          <a:srgbClr val="004080"/>
                        </a:solidFill>
                        <a:latin typeface="Lato" panose="020F0502020204030203" pitchFamily="34" charset="0"/>
                        <a:ea typeface="+mn-ea"/>
                        <a:cs typeface="+mn-cs"/>
                      </a:endParaRPr>
                    </a:p>
                  </a:txBody>
                  <a:tcPr/>
                </a:tc>
              </a:tr>
              <a:tr h="370840">
                <a:tc>
                  <a:txBody>
                    <a:bodyPr/>
                    <a:lstStyle/>
                    <a:p>
                      <a:pPr marL="0" indent="-342900" algn="l" defTabSz="914400" rtl="0" eaLnBrk="1" latinLnBrk="0" hangingPunct="1">
                        <a:buFont typeface="Arial" panose="020B0604020202020204" pitchFamily="34" charset="0"/>
                        <a:buChar char="•"/>
                      </a:pPr>
                      <a:r>
                        <a:rPr lang="de-AT" sz="2000" kern="1200" dirty="0" smtClean="0">
                          <a:solidFill>
                            <a:srgbClr val="004080"/>
                          </a:solidFill>
                          <a:latin typeface="Lato" panose="020F0502020204030203" pitchFamily="34" charset="0"/>
                          <a:ea typeface="+mn-ea"/>
                          <a:cs typeface="+mn-cs"/>
                        </a:rPr>
                        <a:t>Barbehebung</a:t>
                      </a:r>
                      <a:endParaRPr lang="de-AT" sz="2000" kern="1200" dirty="0">
                        <a:solidFill>
                          <a:srgbClr val="004080"/>
                        </a:solidFill>
                        <a:latin typeface="Lato" panose="020F0502020204030203"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000" kern="1200" dirty="0" smtClean="0">
                          <a:solidFill>
                            <a:srgbClr val="004080"/>
                          </a:solidFill>
                          <a:latin typeface="Lato" panose="020F0502020204030203" pitchFamily="34" charset="0"/>
                          <a:ea typeface="+mn-ea"/>
                          <a:cs typeface="+mn-cs"/>
                        </a:rPr>
                        <a:t>Entgelt für die Behebung von Bargeld in Euro im SEPA Raum</a:t>
                      </a:r>
                    </a:p>
                    <a:p>
                      <a:pPr marL="0" algn="l" defTabSz="914400" rtl="0" eaLnBrk="1" latinLnBrk="0" hangingPunct="1"/>
                      <a:endParaRPr lang="de-AT" sz="2000" kern="1200" dirty="0">
                        <a:solidFill>
                          <a:srgbClr val="004080"/>
                        </a:solidFill>
                        <a:latin typeface="Lato" panose="020F0502020204030203" pitchFamily="34" charset="0"/>
                        <a:ea typeface="+mn-ea"/>
                        <a:cs typeface="+mn-cs"/>
                      </a:endParaRPr>
                    </a:p>
                  </a:txBody>
                  <a:tcPr/>
                </a:tc>
              </a:tr>
              <a:tr h="370840">
                <a:tc>
                  <a:txBody>
                    <a:bodyPr/>
                    <a:lstStyle/>
                    <a:p>
                      <a:pPr marL="342900" indent="-342900">
                        <a:buFont typeface="Arial" panose="020B0604020202020204" pitchFamily="34" charset="0"/>
                        <a:buChar char="•"/>
                      </a:pPr>
                      <a:endParaRPr kumimoji="0" lang="de-AT" sz="2000" b="0" i="0" u="none" strike="noStrike" kern="0" cap="none" spc="0" normalizeH="0" baseline="0" dirty="0">
                        <a:ln>
                          <a:noFill/>
                        </a:ln>
                        <a:solidFill>
                          <a:srgbClr val="110C7F"/>
                        </a:solidFill>
                        <a:effectLst/>
                        <a:uLnTx/>
                        <a:uFillTx/>
                        <a:latin typeface="+mn-lt"/>
                        <a:ea typeface="+mn-ea"/>
                        <a:cs typeface="+mn-cs"/>
                      </a:endParaRPr>
                    </a:p>
                  </a:txBody>
                  <a:tcPr/>
                </a:tc>
                <a:tc>
                  <a:txBody>
                    <a:bodyPr/>
                    <a:lstStyle/>
                    <a:p>
                      <a:endParaRPr lang="de-AT" sz="2000" kern="0" baseline="0" dirty="0">
                        <a:solidFill>
                          <a:srgbClr val="110C7F"/>
                        </a:solidFill>
                        <a:latin typeface="+mn-lt"/>
                        <a:ea typeface="+mn-ea"/>
                        <a:cs typeface="+mn-cs"/>
                      </a:endParaRPr>
                    </a:p>
                  </a:txBody>
                  <a:tcPr/>
                </a:tc>
              </a:tr>
            </a:tbl>
          </a:graphicData>
        </a:graphic>
      </p:graphicFrame>
    </p:spTree>
    <p:extLst>
      <p:ext uri="{BB962C8B-B14F-4D97-AF65-F5344CB8AC3E}">
        <p14:creationId xmlns:p14="http://schemas.microsoft.com/office/powerpoint/2010/main" val="1180577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a:xfrm>
            <a:off x="467544" y="405336"/>
            <a:ext cx="6192688" cy="647400"/>
          </a:xfrm>
        </p:spPr>
        <p:txBody>
          <a:bodyPr/>
          <a:lstStyle/>
          <a:p>
            <a:r>
              <a:rPr lang="de-AT" sz="2500" dirty="0"/>
              <a:t>Übersicht standardisierte Bankprodukte für Zahlungskonten in Österreich</a:t>
            </a:r>
          </a:p>
        </p:txBody>
      </p:sp>
      <p:sp>
        <p:nvSpPr>
          <p:cNvPr id="4" name="Textfeld 3"/>
          <p:cNvSpPr txBox="1"/>
          <p:nvPr/>
        </p:nvSpPr>
        <p:spPr>
          <a:xfrm>
            <a:off x="467544" y="1660738"/>
            <a:ext cx="8136904" cy="400110"/>
          </a:xfrm>
          <a:prstGeom prst="rect">
            <a:avLst/>
          </a:prstGeom>
          <a:noFill/>
        </p:spPr>
        <p:txBody>
          <a:bodyPr wrap="square" rtlCol="0">
            <a:spAutoFit/>
          </a:bodyPr>
          <a:lstStyle/>
          <a:p>
            <a:r>
              <a:rPr lang="de-AT" sz="2000" dirty="0">
                <a:solidFill>
                  <a:srgbClr val="004080"/>
                </a:solidFill>
                <a:latin typeface="Lato" panose="020F0502020204030203" pitchFamily="34" charset="0"/>
              </a:rPr>
              <a:t>Type 5 – </a:t>
            </a:r>
            <a:r>
              <a:rPr lang="de-AT" sz="2000" dirty="0" err="1">
                <a:solidFill>
                  <a:srgbClr val="004080"/>
                </a:solidFill>
                <a:latin typeface="Lato" panose="020F0502020204030203" pitchFamily="34" charset="0"/>
              </a:rPr>
              <a:t>Overdraft</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and</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overrunning</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services</a:t>
            </a:r>
            <a:r>
              <a:rPr lang="de-AT" sz="2000" dirty="0">
                <a:solidFill>
                  <a:srgbClr val="004080"/>
                </a:solidFill>
                <a:latin typeface="Lato" panose="020F0502020204030203" pitchFamily="34" charset="0"/>
              </a:rPr>
              <a:t> (1/2)</a:t>
            </a:r>
          </a:p>
        </p:txBody>
      </p:sp>
      <p:graphicFrame>
        <p:nvGraphicFramePr>
          <p:cNvPr id="5" name="Tabelle 4"/>
          <p:cNvGraphicFramePr>
            <a:graphicFrameLocks noGrp="1"/>
          </p:cNvGraphicFramePr>
          <p:nvPr>
            <p:extLst>
              <p:ext uri="{D42A27DB-BD31-4B8C-83A1-F6EECF244321}">
                <p14:modId xmlns:p14="http://schemas.microsoft.com/office/powerpoint/2010/main" val="2277278526"/>
              </p:ext>
            </p:extLst>
          </p:nvPr>
        </p:nvGraphicFramePr>
        <p:xfrm>
          <a:off x="497243" y="2416656"/>
          <a:ext cx="8121352" cy="3931920"/>
        </p:xfrm>
        <a:graphic>
          <a:graphicData uri="http://schemas.openxmlformats.org/drawingml/2006/table">
            <a:tbl>
              <a:tblPr firstRow="1" bandRow="1">
                <a:tableStyleId>{2D5ABB26-0587-4C30-8999-92F81FD0307C}</a:tableStyleId>
              </a:tblPr>
              <a:tblGrid>
                <a:gridCol w="4060676"/>
                <a:gridCol w="4060676"/>
              </a:tblGrid>
              <a:tr h="370840">
                <a:tc>
                  <a:txBody>
                    <a:bodyPr/>
                    <a:lstStyle/>
                    <a:p>
                      <a:pPr marL="0" indent="-342900" algn="l" defTabSz="914400" rtl="0" eaLnBrk="1" latinLnBrk="0" hangingPunct="1">
                        <a:buFont typeface="Arial" panose="020B0604020202020204" pitchFamily="34" charset="0"/>
                        <a:buChar char="•"/>
                      </a:pPr>
                      <a:r>
                        <a:rPr lang="de-AT" sz="2000" kern="1200" dirty="0" smtClean="0">
                          <a:solidFill>
                            <a:srgbClr val="004080"/>
                          </a:solidFill>
                          <a:latin typeface="Lato" panose="020F0502020204030203" pitchFamily="34" charset="0"/>
                          <a:ea typeface="+mn-ea"/>
                          <a:cs typeface="+mn-cs"/>
                        </a:rPr>
                        <a:t>Überziehungsrahmen</a:t>
                      </a:r>
                      <a:endParaRPr lang="de-AT" sz="2000" kern="1200" dirty="0">
                        <a:solidFill>
                          <a:srgbClr val="004080"/>
                        </a:solidFill>
                        <a:latin typeface="Lato" panose="020F0502020204030203"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AT" sz="2000" kern="1200" dirty="0" smtClean="0">
                          <a:solidFill>
                            <a:srgbClr val="004080"/>
                          </a:solidFill>
                          <a:latin typeface="Lato" panose="020F0502020204030203" pitchFamily="34" charset="0"/>
                          <a:ea typeface="+mn-ea"/>
                          <a:cs typeface="+mn-cs"/>
                        </a:rPr>
                        <a:t>Entgelt für die Bereitstellung eines Überziehungsrahmens</a:t>
                      </a:r>
                    </a:p>
                    <a:p>
                      <a:pPr marL="0" indent="-342900" algn="l" defTabSz="914400" rtl="0" eaLnBrk="1" latinLnBrk="0" hangingPunct="1">
                        <a:buFont typeface="Arial" panose="020B0604020202020204" pitchFamily="34" charset="0"/>
                        <a:buChar char="•"/>
                      </a:pPr>
                      <a:endParaRPr lang="de-AT" sz="2000" kern="1200" dirty="0">
                        <a:solidFill>
                          <a:srgbClr val="004080"/>
                        </a:solidFill>
                        <a:latin typeface="Lato" panose="020F0502020204030203" pitchFamily="34" charset="0"/>
                        <a:ea typeface="+mn-ea"/>
                        <a:cs typeface="+mn-cs"/>
                      </a:endParaRPr>
                    </a:p>
                  </a:txBody>
                  <a:tcPr/>
                </a:tc>
              </a:tr>
              <a:tr h="370840">
                <a:tc>
                  <a:txBody>
                    <a:body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de-AT" sz="2000" kern="1200" noProof="0" dirty="0" smtClean="0">
                          <a:solidFill>
                            <a:srgbClr val="004080"/>
                          </a:solidFill>
                          <a:latin typeface="Lato" panose="020F0502020204030203" pitchFamily="34" charset="0"/>
                          <a:ea typeface="+mn-ea"/>
                          <a:cs typeface="+mn-cs"/>
                        </a:rPr>
                        <a:t>Überschreitung des Überziehungsrahmens</a:t>
                      </a:r>
                    </a:p>
                    <a:p>
                      <a:pPr marL="0" algn="l" defTabSz="914400" rtl="0" eaLnBrk="1" latinLnBrk="0" hangingPunct="1"/>
                      <a:endParaRPr lang="de-AT" sz="2000" kern="1200" dirty="0">
                        <a:solidFill>
                          <a:srgbClr val="004080"/>
                        </a:solidFill>
                        <a:latin typeface="Lato" panose="020F0502020204030203" pitchFamily="34" charset="0"/>
                        <a:ea typeface="+mn-ea"/>
                        <a:cs typeface="+mn-cs"/>
                      </a:endParaRPr>
                    </a:p>
                  </a:txBody>
                  <a:tcPr/>
                </a:tc>
                <a:tc>
                  <a:txBody>
                    <a:bodyPr/>
                    <a:lstStyle/>
                    <a:p>
                      <a:pPr marL="0" algn="l" defTabSz="914400" rtl="0" eaLnBrk="1" latinLnBrk="0" hangingPunct="1"/>
                      <a:r>
                        <a:rPr lang="de-AT" sz="2000" kern="1200" dirty="0" smtClean="0">
                          <a:solidFill>
                            <a:srgbClr val="004080"/>
                          </a:solidFill>
                          <a:latin typeface="Lato" panose="020F0502020204030203" pitchFamily="34" charset="0"/>
                          <a:ea typeface="+mn-ea"/>
                          <a:cs typeface="+mn-cs"/>
                        </a:rPr>
                        <a:t>Zinsen für die Überschreitung des Überziehungsrahmens</a:t>
                      </a:r>
                    </a:p>
                    <a:p>
                      <a:pPr marL="0" algn="l" defTabSz="914400" rtl="0" eaLnBrk="1" latinLnBrk="0" hangingPunct="1"/>
                      <a:endParaRPr lang="de-AT" sz="2000" kern="1200" dirty="0">
                        <a:solidFill>
                          <a:srgbClr val="004080"/>
                        </a:solidFill>
                        <a:latin typeface="Lato" panose="020F0502020204030203" pitchFamily="34" charset="0"/>
                        <a:ea typeface="+mn-ea"/>
                        <a:cs typeface="+mn-cs"/>
                      </a:endParaRPr>
                    </a:p>
                  </a:txBody>
                  <a:tcPr/>
                </a:tc>
              </a:tr>
              <a:tr h="370840">
                <a:tc>
                  <a:txBody>
                    <a:bodyPr/>
                    <a:lstStyle/>
                    <a:p>
                      <a:pPr marL="342900" indent="-342900" algn="l" defTabSz="914400" rtl="0" eaLnBrk="1" latinLnBrk="0" hangingPunct="1">
                        <a:buFont typeface="Arial" panose="020B0604020202020204" pitchFamily="34" charset="0"/>
                        <a:buChar char="•"/>
                      </a:pPr>
                      <a:r>
                        <a:rPr lang="de-AT" sz="2000" kern="1200" dirty="0" smtClean="0">
                          <a:solidFill>
                            <a:srgbClr val="004080"/>
                          </a:solidFill>
                          <a:latin typeface="Lato" panose="020F0502020204030203" pitchFamily="34" charset="0"/>
                          <a:ea typeface="+mn-ea"/>
                          <a:cs typeface="+mn-cs"/>
                        </a:rPr>
                        <a:t>Information über Nicht-Durchführung</a:t>
                      </a:r>
                      <a:endParaRPr lang="de-AT" sz="2000" kern="1200" dirty="0">
                        <a:solidFill>
                          <a:srgbClr val="004080"/>
                        </a:solidFill>
                        <a:latin typeface="Lato" panose="020F0502020204030203"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000" kern="1200" dirty="0" smtClean="0">
                          <a:solidFill>
                            <a:srgbClr val="004080"/>
                          </a:solidFill>
                          <a:latin typeface="Lato" panose="020F0502020204030203" pitchFamily="34" charset="0"/>
                          <a:ea typeface="+mn-ea"/>
                          <a:cs typeface="+mn-cs"/>
                        </a:rPr>
                        <a:t>Entgelt für die Information über die Nicht-Durchführung von Zahlungstransaktionen (Daueraufträge, Überweisungen, Lastschriften)</a:t>
                      </a:r>
                    </a:p>
                    <a:p>
                      <a:pPr marL="0" algn="l" defTabSz="914400" rtl="0" eaLnBrk="1" latinLnBrk="0" hangingPunct="1"/>
                      <a:endParaRPr lang="de-AT" sz="2000" kern="1200" dirty="0">
                        <a:solidFill>
                          <a:srgbClr val="004080"/>
                        </a:solidFill>
                        <a:latin typeface="Lato" panose="020F0502020204030203" pitchFamily="34" charset="0"/>
                        <a:ea typeface="+mn-ea"/>
                        <a:cs typeface="+mn-cs"/>
                      </a:endParaRPr>
                    </a:p>
                  </a:txBody>
                  <a:tcPr/>
                </a:tc>
              </a:tr>
            </a:tbl>
          </a:graphicData>
        </a:graphic>
      </p:graphicFrame>
    </p:spTree>
    <p:extLst>
      <p:ext uri="{BB962C8B-B14F-4D97-AF65-F5344CB8AC3E}">
        <p14:creationId xmlns:p14="http://schemas.microsoft.com/office/powerpoint/2010/main" val="542701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a:xfrm>
            <a:off x="467544" y="405336"/>
            <a:ext cx="6264696" cy="647400"/>
          </a:xfrm>
        </p:spPr>
        <p:txBody>
          <a:bodyPr/>
          <a:lstStyle/>
          <a:p>
            <a:r>
              <a:rPr lang="de-AT" sz="2500" dirty="0"/>
              <a:t>Übersicht standardisierte Bankprodukte für Zahlungskonten in Österreich</a:t>
            </a:r>
          </a:p>
        </p:txBody>
      </p:sp>
      <p:sp>
        <p:nvSpPr>
          <p:cNvPr id="4" name="Textfeld 3"/>
          <p:cNvSpPr txBox="1"/>
          <p:nvPr/>
        </p:nvSpPr>
        <p:spPr>
          <a:xfrm>
            <a:off x="467544" y="1660738"/>
            <a:ext cx="8136904" cy="400110"/>
          </a:xfrm>
          <a:prstGeom prst="rect">
            <a:avLst/>
          </a:prstGeom>
          <a:noFill/>
        </p:spPr>
        <p:txBody>
          <a:bodyPr wrap="square" rtlCol="0">
            <a:spAutoFit/>
          </a:bodyPr>
          <a:lstStyle/>
          <a:p>
            <a:r>
              <a:rPr lang="de-AT" sz="2000" dirty="0">
                <a:solidFill>
                  <a:srgbClr val="004080"/>
                </a:solidFill>
                <a:latin typeface="Lato" panose="020F0502020204030203" pitchFamily="34" charset="0"/>
              </a:rPr>
              <a:t>Type 5 – </a:t>
            </a:r>
            <a:r>
              <a:rPr lang="de-AT" sz="2000" dirty="0" err="1">
                <a:solidFill>
                  <a:srgbClr val="004080"/>
                </a:solidFill>
                <a:latin typeface="Lato" panose="020F0502020204030203" pitchFamily="34" charset="0"/>
              </a:rPr>
              <a:t>Overdraft</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and</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overrunning</a:t>
            </a:r>
            <a:r>
              <a:rPr lang="de-AT" sz="2000" dirty="0">
                <a:solidFill>
                  <a:srgbClr val="004080"/>
                </a:solidFill>
                <a:latin typeface="Lato" panose="020F0502020204030203" pitchFamily="34" charset="0"/>
              </a:rPr>
              <a:t> </a:t>
            </a:r>
            <a:r>
              <a:rPr lang="de-AT" sz="2000" dirty="0" err="1">
                <a:solidFill>
                  <a:srgbClr val="004080"/>
                </a:solidFill>
                <a:latin typeface="Lato" panose="020F0502020204030203" pitchFamily="34" charset="0"/>
              </a:rPr>
              <a:t>services</a:t>
            </a:r>
            <a:r>
              <a:rPr lang="de-AT" sz="2000" dirty="0">
                <a:solidFill>
                  <a:srgbClr val="004080"/>
                </a:solidFill>
                <a:latin typeface="Lato" panose="020F0502020204030203" pitchFamily="34" charset="0"/>
              </a:rPr>
              <a:t> (2/2)</a:t>
            </a:r>
          </a:p>
        </p:txBody>
      </p:sp>
      <p:graphicFrame>
        <p:nvGraphicFramePr>
          <p:cNvPr id="5" name="Tabelle 4"/>
          <p:cNvGraphicFramePr>
            <a:graphicFrameLocks noGrp="1"/>
          </p:cNvGraphicFramePr>
          <p:nvPr>
            <p:extLst>
              <p:ext uri="{D42A27DB-BD31-4B8C-83A1-F6EECF244321}">
                <p14:modId xmlns:p14="http://schemas.microsoft.com/office/powerpoint/2010/main" val="913082704"/>
              </p:ext>
            </p:extLst>
          </p:nvPr>
        </p:nvGraphicFramePr>
        <p:xfrm>
          <a:off x="497243" y="2416656"/>
          <a:ext cx="8121352" cy="1468120"/>
        </p:xfrm>
        <a:graphic>
          <a:graphicData uri="http://schemas.openxmlformats.org/drawingml/2006/table">
            <a:tbl>
              <a:tblPr firstRow="1" bandRow="1">
                <a:tableStyleId>{2D5ABB26-0587-4C30-8999-92F81FD0307C}</a:tableStyleId>
              </a:tblPr>
              <a:tblGrid>
                <a:gridCol w="4060676"/>
                <a:gridCol w="4060676"/>
              </a:tblGrid>
              <a:tr h="370840">
                <a:tc>
                  <a:txBody>
                    <a:bodyPr/>
                    <a:lstStyle/>
                    <a:p>
                      <a:pPr marL="342900" indent="-342900">
                        <a:buFont typeface="Arial" panose="020B0604020202020204" pitchFamily="34" charset="0"/>
                        <a:buChar char="•"/>
                      </a:pPr>
                      <a:r>
                        <a:rPr lang="de-AT" sz="2000" kern="1200" dirty="0" smtClean="0">
                          <a:solidFill>
                            <a:srgbClr val="004080"/>
                          </a:solidFill>
                          <a:latin typeface="Lato" panose="020F0502020204030203" pitchFamily="34" charset="0"/>
                          <a:ea typeface="+mn-ea"/>
                          <a:cs typeface="+mn-cs"/>
                        </a:rPr>
                        <a:t>Soll-Zinssatz</a:t>
                      </a:r>
                      <a:endParaRPr lang="de-AT" sz="2000" kern="1200" dirty="0">
                        <a:solidFill>
                          <a:srgbClr val="004080"/>
                        </a:solidFill>
                        <a:latin typeface="Lato" panose="020F0502020204030203"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AT" sz="2000" kern="1200" dirty="0" smtClean="0">
                          <a:solidFill>
                            <a:srgbClr val="004080"/>
                          </a:solidFill>
                          <a:latin typeface="Lato" panose="020F0502020204030203" pitchFamily="34" charset="0"/>
                          <a:ea typeface="+mn-ea"/>
                          <a:cs typeface="+mn-cs"/>
                        </a:rPr>
                        <a:t>Zinssatz bei Überziehung</a:t>
                      </a:r>
                    </a:p>
                    <a:p>
                      <a:pPr marL="342900" indent="-342900">
                        <a:buFont typeface="Arial" panose="020B0604020202020204" pitchFamily="34" charset="0"/>
                        <a:buChar char="•"/>
                      </a:pPr>
                      <a:endParaRPr lang="de-AT" sz="2000" kern="1200" dirty="0">
                        <a:solidFill>
                          <a:srgbClr val="004080"/>
                        </a:solidFill>
                        <a:latin typeface="Lato" panose="020F0502020204030203" pitchFamily="34" charset="0"/>
                        <a:ea typeface="+mn-ea"/>
                        <a:cs typeface="+mn-cs"/>
                      </a:endParaRPr>
                    </a:p>
                  </a:txBody>
                  <a:tcPr/>
                </a:tc>
              </a:tr>
              <a:tr h="370840">
                <a:tc>
                  <a:txBody>
                    <a:bodyPr/>
                    <a:lstStyle/>
                    <a:p>
                      <a:endParaRPr lang="de-AT" dirty="0"/>
                    </a:p>
                  </a:txBody>
                  <a:tcPr/>
                </a:tc>
                <a:tc>
                  <a:txBody>
                    <a:bodyPr/>
                    <a:lstStyle/>
                    <a:p>
                      <a:endParaRPr lang="de-AT" dirty="0"/>
                    </a:p>
                  </a:txBody>
                  <a:tcPr/>
                </a:tc>
              </a:tr>
              <a:tr h="370840">
                <a:tc>
                  <a:txBody>
                    <a:bodyPr/>
                    <a:lstStyle/>
                    <a:p>
                      <a:pPr marL="342900" indent="-342900">
                        <a:buFont typeface="Arial" panose="020B0604020202020204" pitchFamily="34" charset="0"/>
                        <a:buChar char="•"/>
                      </a:pPr>
                      <a:endParaRPr kumimoji="0" lang="de-AT" sz="2000" b="0" i="0" u="none" strike="noStrike" kern="0" cap="none" spc="0" normalizeH="0" baseline="0" dirty="0">
                        <a:ln>
                          <a:noFill/>
                        </a:ln>
                        <a:solidFill>
                          <a:srgbClr val="110C7F"/>
                        </a:solidFill>
                        <a:effectLst/>
                        <a:uLnTx/>
                        <a:uFillTx/>
                        <a:latin typeface="+mn-lt"/>
                        <a:ea typeface="+mn-ea"/>
                        <a:cs typeface="+mn-cs"/>
                      </a:endParaRPr>
                    </a:p>
                  </a:txBody>
                  <a:tcPr/>
                </a:tc>
                <a:tc>
                  <a:txBody>
                    <a:bodyPr/>
                    <a:lstStyle/>
                    <a:p>
                      <a:endParaRPr lang="de-AT" dirty="0"/>
                    </a:p>
                  </a:txBody>
                  <a:tcPr/>
                </a:tc>
              </a:tr>
            </a:tbl>
          </a:graphicData>
        </a:graphic>
      </p:graphicFrame>
    </p:spTree>
    <p:extLst>
      <p:ext uri="{BB962C8B-B14F-4D97-AF65-F5344CB8AC3E}">
        <p14:creationId xmlns:p14="http://schemas.microsoft.com/office/powerpoint/2010/main" val="2265655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normAutofit/>
          </a:bodyPr>
          <a:lstStyle/>
          <a:p>
            <a:r>
              <a:rPr lang="de-AT" sz="2500" dirty="0"/>
              <a:t>Verbraucherzahlungskontogesetz</a:t>
            </a:r>
          </a:p>
        </p:txBody>
      </p:sp>
      <p:sp>
        <p:nvSpPr>
          <p:cNvPr id="3" name="Inhaltsplatzhalter 2"/>
          <p:cNvSpPr>
            <a:spLocks noGrp="1"/>
          </p:cNvSpPr>
          <p:nvPr>
            <p:ph sz="quarter" idx="15"/>
          </p:nvPr>
        </p:nvSpPr>
        <p:spPr/>
        <p:txBody>
          <a:bodyPr/>
          <a:lstStyle/>
          <a:p>
            <a:pPr marL="0" indent="0">
              <a:buNone/>
            </a:pPr>
            <a:r>
              <a:rPr lang="de-AT" dirty="0"/>
              <a:t>Inhalt</a:t>
            </a:r>
          </a:p>
          <a:p>
            <a:endParaRPr lang="de-AT" dirty="0"/>
          </a:p>
          <a:p>
            <a:r>
              <a:rPr lang="de-AT" dirty="0"/>
              <a:t>Allgemeine Bestimmungen</a:t>
            </a:r>
          </a:p>
          <a:p>
            <a:r>
              <a:rPr lang="de-AT" dirty="0"/>
              <a:t>Vergleichbarkeit der Entgelte für Zahlungskonten</a:t>
            </a:r>
          </a:p>
          <a:p>
            <a:r>
              <a:rPr lang="de-AT" dirty="0"/>
              <a:t>Kontowechsel</a:t>
            </a:r>
          </a:p>
          <a:p>
            <a:r>
              <a:rPr lang="de-AT" dirty="0"/>
              <a:t>Zugang zu Zahlungskonten</a:t>
            </a:r>
          </a:p>
          <a:p>
            <a:r>
              <a:rPr lang="de-AT" dirty="0"/>
              <a:t>Zuständige Behörde</a:t>
            </a:r>
          </a:p>
          <a:p>
            <a:r>
              <a:rPr lang="de-AT" dirty="0"/>
              <a:t>Straf- und Schussbestimmungen</a:t>
            </a:r>
          </a:p>
          <a:p>
            <a:endParaRPr lang="de-AT" dirty="0"/>
          </a:p>
        </p:txBody>
      </p:sp>
    </p:spTree>
    <p:extLst>
      <p:ext uri="{BB962C8B-B14F-4D97-AF65-F5344CB8AC3E}">
        <p14:creationId xmlns:p14="http://schemas.microsoft.com/office/powerpoint/2010/main" val="8220815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Entgeltinformation und Glossar</a:t>
            </a:r>
          </a:p>
        </p:txBody>
      </p:sp>
      <p:sp>
        <p:nvSpPr>
          <p:cNvPr id="3" name="Inhaltsplatzhalter 2"/>
          <p:cNvSpPr>
            <a:spLocks noGrp="1"/>
          </p:cNvSpPr>
          <p:nvPr>
            <p:ph sz="quarter" idx="15"/>
          </p:nvPr>
        </p:nvSpPr>
        <p:spPr/>
        <p:txBody>
          <a:bodyPr/>
          <a:lstStyle/>
          <a:p>
            <a:pPr marL="0" indent="0">
              <a:buNone/>
            </a:pPr>
            <a:r>
              <a:rPr lang="de-AT" sz="2000" dirty="0"/>
              <a:t>Entgeltinformation (Ex-ante/Vorabinformation)</a:t>
            </a:r>
          </a:p>
          <a:p>
            <a:pPr marL="0" indent="0">
              <a:buNone/>
            </a:pPr>
            <a:endParaRPr lang="de-AT" sz="2000" dirty="0"/>
          </a:p>
          <a:p>
            <a:r>
              <a:rPr lang="de-AT" sz="2000" dirty="0"/>
              <a:t>Vorvertraglich, Papierform oder anderen dauerhaften Datenträger</a:t>
            </a:r>
          </a:p>
          <a:p>
            <a:pPr marL="0" indent="0">
              <a:buNone/>
            </a:pPr>
            <a:endParaRPr lang="de-AT" sz="2000" dirty="0"/>
          </a:p>
          <a:p>
            <a:r>
              <a:rPr lang="de-AT" sz="2000" dirty="0"/>
              <a:t>Standardisierten Begriffe, Angaben zu den für die einzelnen Dienste verlangten Entgelten</a:t>
            </a:r>
          </a:p>
          <a:p>
            <a:pPr marL="0" indent="0">
              <a:buNone/>
            </a:pPr>
            <a:endParaRPr lang="de-AT" sz="2000" dirty="0"/>
          </a:p>
          <a:p>
            <a:r>
              <a:rPr lang="de-AT" sz="2000" dirty="0"/>
              <a:t>Werden Dienste nicht angeboten, so ist dies kenntlich machen („nicht angeboten“ oder „unzutreffend“)</a:t>
            </a:r>
          </a:p>
          <a:p>
            <a:pPr marL="0" indent="0">
              <a:buNone/>
            </a:pPr>
            <a:endParaRPr lang="de-AT" sz="2000" dirty="0"/>
          </a:p>
        </p:txBody>
      </p:sp>
    </p:spTree>
    <p:extLst>
      <p:ext uri="{BB962C8B-B14F-4D97-AF65-F5344CB8AC3E}">
        <p14:creationId xmlns:p14="http://schemas.microsoft.com/office/powerpoint/2010/main" val="2032206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Entgeltinformation und Glossar</a:t>
            </a:r>
          </a:p>
        </p:txBody>
      </p:sp>
      <p:sp>
        <p:nvSpPr>
          <p:cNvPr id="3" name="Inhaltsplatzhalter 2"/>
          <p:cNvSpPr>
            <a:spLocks noGrp="1"/>
          </p:cNvSpPr>
          <p:nvPr>
            <p:ph sz="quarter" idx="15"/>
          </p:nvPr>
        </p:nvSpPr>
        <p:spPr/>
        <p:txBody>
          <a:bodyPr/>
          <a:lstStyle/>
          <a:p>
            <a:pPr marL="0" indent="0">
              <a:buNone/>
            </a:pPr>
            <a:r>
              <a:rPr lang="de-AT" sz="2000" dirty="0" smtClean="0"/>
              <a:t>Rechtzeitig </a:t>
            </a:r>
            <a:r>
              <a:rPr lang="de-AT" sz="2000" dirty="0"/>
              <a:t>vor Vertragsabschluss</a:t>
            </a:r>
          </a:p>
          <a:p>
            <a:pPr marL="0" indent="0">
              <a:buNone/>
            </a:pPr>
            <a:endParaRPr lang="de-AT" sz="2000" dirty="0" smtClean="0"/>
          </a:p>
          <a:p>
            <a:pPr marL="0" indent="0">
              <a:buNone/>
            </a:pPr>
            <a:r>
              <a:rPr lang="de-AT" sz="2000" dirty="0" smtClean="0"/>
              <a:t>Information </a:t>
            </a:r>
            <a:r>
              <a:rPr lang="de-AT" sz="2000" dirty="0"/>
              <a:t>über die Entgelte zu den einzelnen repräsentativsten mit einem Zahlungskonto verbundenen </a:t>
            </a:r>
            <a:r>
              <a:rPr lang="de-AT" sz="2000" dirty="0" smtClean="0"/>
              <a:t>Dienste,  soweit angeboten</a:t>
            </a:r>
          </a:p>
          <a:p>
            <a:pPr marL="0" indent="0">
              <a:buNone/>
            </a:pPr>
            <a:r>
              <a:rPr lang="de-AT" sz="2000" dirty="0" smtClean="0"/>
              <a:t> </a:t>
            </a:r>
          </a:p>
          <a:p>
            <a:pPr marL="0" indent="0">
              <a:buNone/>
            </a:pPr>
            <a:r>
              <a:rPr lang="de-AT" sz="2000" dirty="0" smtClean="0"/>
              <a:t>Entgeltinformation </a:t>
            </a:r>
            <a:r>
              <a:rPr lang="de-AT" sz="2000" dirty="0"/>
              <a:t>muss sich von </a:t>
            </a:r>
            <a:r>
              <a:rPr lang="de-AT" sz="2000" dirty="0" err="1"/>
              <a:t>ZaDiG</a:t>
            </a:r>
            <a:r>
              <a:rPr lang="de-AT" sz="2000" dirty="0"/>
              <a:t>-Information </a:t>
            </a:r>
            <a:r>
              <a:rPr lang="de-AT" sz="2000" dirty="0" smtClean="0"/>
              <a:t>unterscheiden</a:t>
            </a:r>
          </a:p>
          <a:p>
            <a:pPr marL="0" indent="0">
              <a:buNone/>
            </a:pPr>
            <a:r>
              <a:rPr lang="de-AT" sz="2000" dirty="0" smtClean="0"/>
              <a:t>Unentgeltlich</a:t>
            </a:r>
          </a:p>
          <a:p>
            <a:pPr marL="0" indent="0">
              <a:buNone/>
            </a:pPr>
            <a:r>
              <a:rPr lang="de-AT" sz="2000" dirty="0" smtClean="0"/>
              <a:t>Papier oder dauerhafter Datenträger</a:t>
            </a:r>
          </a:p>
          <a:p>
            <a:pPr marL="0" indent="0">
              <a:buNone/>
            </a:pPr>
            <a:r>
              <a:rPr lang="de-AT" sz="2000" dirty="0" smtClean="0"/>
              <a:t>Bereitstellung in Geschäftsräumen</a:t>
            </a:r>
          </a:p>
          <a:p>
            <a:pPr marL="0" indent="0">
              <a:buNone/>
            </a:pPr>
            <a:r>
              <a:rPr lang="de-AT" sz="2000" dirty="0" smtClean="0"/>
              <a:t>Website</a:t>
            </a:r>
          </a:p>
          <a:p>
            <a:pPr marL="0" indent="0">
              <a:buNone/>
            </a:pPr>
            <a:endParaRPr lang="de-AT" sz="2000" dirty="0"/>
          </a:p>
          <a:p>
            <a:pPr marL="0" indent="0">
              <a:buNone/>
            </a:pPr>
            <a:endParaRPr lang="de-AT" sz="2000" dirty="0"/>
          </a:p>
          <a:p>
            <a:pPr marL="0" indent="0">
              <a:buNone/>
            </a:pPr>
            <a:endParaRPr lang="de-AT" dirty="0"/>
          </a:p>
        </p:txBody>
      </p:sp>
    </p:spTree>
    <p:extLst>
      <p:ext uri="{BB962C8B-B14F-4D97-AF65-F5344CB8AC3E}">
        <p14:creationId xmlns:p14="http://schemas.microsoft.com/office/powerpoint/2010/main" val="1971514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en-GB" sz="2500" dirty="0" err="1"/>
              <a:t>Entgeltinformation</a:t>
            </a:r>
            <a:r>
              <a:rPr lang="en-GB" sz="2500" dirty="0"/>
              <a:t> und </a:t>
            </a:r>
            <a:r>
              <a:rPr lang="en-GB" sz="2500" dirty="0" err="1"/>
              <a:t>Glossar</a:t>
            </a:r>
            <a:endParaRPr lang="en-GB" sz="2500" dirty="0"/>
          </a:p>
          <a:p>
            <a:endParaRPr lang="en-GB" dirty="0"/>
          </a:p>
        </p:txBody>
      </p:sp>
      <p:sp>
        <p:nvSpPr>
          <p:cNvPr id="3" name="Inhaltsplatzhalter 2"/>
          <p:cNvSpPr>
            <a:spLocks noGrp="1"/>
          </p:cNvSpPr>
          <p:nvPr>
            <p:ph sz="quarter" idx="15"/>
          </p:nvPr>
        </p:nvSpPr>
        <p:spPr/>
        <p:txBody>
          <a:bodyPr>
            <a:normAutofit/>
          </a:bodyPr>
          <a:lstStyle/>
          <a:p>
            <a:pPr marL="0" indent="0">
              <a:buNone/>
            </a:pPr>
            <a:r>
              <a:rPr lang="de-AT" sz="2000" dirty="0" smtClean="0"/>
              <a:t>Die </a:t>
            </a:r>
            <a:r>
              <a:rPr lang="de-AT" sz="2000" dirty="0"/>
              <a:t>Entgeltinformation </a:t>
            </a:r>
            <a:r>
              <a:rPr lang="de-AT" sz="2000" dirty="0" smtClean="0"/>
              <a:t>muss dem </a:t>
            </a:r>
            <a:r>
              <a:rPr lang="de-AT" sz="2000" dirty="0"/>
              <a:t>Verbraucher in Papierform oder auf einem anderen dauerhaften Datenträger sowie gemeinsam mit den </a:t>
            </a:r>
            <a:r>
              <a:rPr lang="de-AT" sz="2000" dirty="0" err="1"/>
              <a:t>ZaDiG</a:t>
            </a:r>
            <a:r>
              <a:rPr lang="de-AT" sz="2000" dirty="0"/>
              <a:t> vorgeschriebenen vorvertraglichen Informationen mitgeteilt werden</a:t>
            </a:r>
            <a:r>
              <a:rPr lang="de-AT" sz="2000" dirty="0" smtClean="0"/>
              <a:t>;</a:t>
            </a:r>
          </a:p>
          <a:p>
            <a:pPr marL="0" indent="0">
              <a:buNone/>
            </a:pPr>
            <a:endParaRPr lang="de-AT" sz="2000" dirty="0"/>
          </a:p>
          <a:p>
            <a:pPr marL="0" indent="0">
              <a:buNone/>
            </a:pPr>
            <a:r>
              <a:rPr lang="de-AT" sz="2000" dirty="0" smtClean="0"/>
              <a:t>ein </a:t>
            </a:r>
            <a:r>
              <a:rPr lang="de-AT" sz="2000" dirty="0"/>
              <a:t>kurz gehaltenes eigenständiges Dokument sein,  mit der Überschrift „Entgeltinformation“ sowie dem gemeinsamen EU Symbol</a:t>
            </a:r>
            <a:r>
              <a:rPr lang="de-AT" sz="2000" dirty="0" smtClean="0"/>
              <a:t>;</a:t>
            </a:r>
          </a:p>
          <a:p>
            <a:pPr marL="0" indent="0">
              <a:buNone/>
            </a:pPr>
            <a:endParaRPr lang="de-AT" sz="2000" dirty="0"/>
          </a:p>
          <a:p>
            <a:pPr marL="0" indent="0">
              <a:buNone/>
            </a:pPr>
            <a:r>
              <a:rPr lang="de-AT" sz="2000" dirty="0" smtClean="0"/>
              <a:t>Format </a:t>
            </a:r>
            <a:r>
              <a:rPr lang="de-AT" sz="2000" dirty="0"/>
              <a:t>wird von der Kommission festgelegt</a:t>
            </a:r>
            <a:r>
              <a:rPr lang="de-AT" sz="2000" dirty="0" smtClean="0"/>
              <a:t>;</a:t>
            </a:r>
          </a:p>
          <a:p>
            <a:pPr marL="0" indent="0">
              <a:buNone/>
            </a:pPr>
            <a:endParaRPr lang="de-AT" sz="2000" dirty="0"/>
          </a:p>
          <a:p>
            <a:pPr marL="0" indent="0">
              <a:buNone/>
            </a:pPr>
            <a:r>
              <a:rPr lang="de-AT" sz="2000" dirty="0" smtClean="0"/>
              <a:t>die </a:t>
            </a:r>
            <a:r>
              <a:rPr lang="de-AT" sz="2000" dirty="0"/>
              <a:t>standardisierten Begriffe der Liste der repräsentativsten mit einem Zahlungskonto verbundenen Dienste enthalten, nicht angebotene Dienste sind entsprechend zu kennzeichnen;</a:t>
            </a:r>
          </a:p>
          <a:p>
            <a:pPr marL="0" indent="0">
              <a:buNone/>
            </a:pPr>
            <a:endParaRPr lang="en-GB" dirty="0"/>
          </a:p>
        </p:txBody>
      </p:sp>
    </p:spTree>
    <p:extLst>
      <p:ext uri="{BB962C8B-B14F-4D97-AF65-F5344CB8AC3E}">
        <p14:creationId xmlns:p14="http://schemas.microsoft.com/office/powerpoint/2010/main" val="1451581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en-GB" sz="2500" dirty="0" err="1"/>
              <a:t>Entgeltinformation</a:t>
            </a:r>
            <a:r>
              <a:rPr lang="en-GB" sz="2500" dirty="0"/>
              <a:t> und </a:t>
            </a:r>
            <a:r>
              <a:rPr lang="en-GB" sz="2500" dirty="0" err="1"/>
              <a:t>Glossar</a:t>
            </a:r>
            <a:endParaRPr lang="en-GB" sz="2500" dirty="0"/>
          </a:p>
        </p:txBody>
      </p:sp>
      <p:sp>
        <p:nvSpPr>
          <p:cNvPr id="3" name="Inhaltsplatzhalter 2"/>
          <p:cNvSpPr>
            <a:spLocks noGrp="1"/>
          </p:cNvSpPr>
          <p:nvPr>
            <p:ph sz="quarter" idx="15"/>
          </p:nvPr>
        </p:nvSpPr>
        <p:spPr/>
        <p:txBody>
          <a:bodyPr/>
          <a:lstStyle/>
          <a:p>
            <a:endParaRPr lang="de-AT" sz="2000" dirty="0" smtClean="0"/>
          </a:p>
          <a:p>
            <a:r>
              <a:rPr lang="de-AT" sz="2000" dirty="0" smtClean="0"/>
              <a:t>sachlich </a:t>
            </a:r>
            <a:r>
              <a:rPr lang="de-AT" sz="2000" dirty="0"/>
              <a:t>richtig und frei von irreführenden Inhalten sein</a:t>
            </a:r>
            <a:r>
              <a:rPr lang="de-AT" sz="2000" dirty="0" smtClean="0"/>
              <a:t>;</a:t>
            </a:r>
            <a:endParaRPr lang="de-AT" sz="2000" dirty="0"/>
          </a:p>
          <a:p>
            <a:r>
              <a:rPr lang="de-AT" sz="2000" dirty="0" smtClean="0"/>
              <a:t>klar </a:t>
            </a:r>
            <a:r>
              <a:rPr lang="de-AT" sz="2000" dirty="0"/>
              <a:t>und leicht verständlich, Buchstaben in gut leserlicher Größe</a:t>
            </a:r>
            <a:r>
              <a:rPr lang="de-AT" sz="2000" dirty="0" smtClean="0"/>
              <a:t>;</a:t>
            </a:r>
            <a:endParaRPr lang="de-AT" sz="2000" dirty="0"/>
          </a:p>
          <a:p>
            <a:r>
              <a:rPr lang="de-AT" sz="2000" dirty="0" smtClean="0"/>
              <a:t>auch </a:t>
            </a:r>
            <a:r>
              <a:rPr lang="de-AT" sz="2000" dirty="0"/>
              <a:t>als Schwarz-Weiß-Ausdruck oder -Fotokopie nicht weniger gut </a:t>
            </a:r>
            <a:r>
              <a:rPr lang="de-AT" sz="2000" dirty="0" smtClean="0"/>
              <a:t>lesbar </a:t>
            </a:r>
            <a:r>
              <a:rPr lang="de-AT" sz="2000" dirty="0"/>
              <a:t>sein, wenn sie ursprünglich farbig gestaltet war</a:t>
            </a:r>
            <a:r>
              <a:rPr lang="de-AT" sz="2000" dirty="0" smtClean="0"/>
              <a:t>;</a:t>
            </a:r>
            <a:endParaRPr lang="de-AT" sz="2000" dirty="0"/>
          </a:p>
          <a:p>
            <a:r>
              <a:rPr lang="de-AT" sz="2000" dirty="0" smtClean="0"/>
              <a:t>Amtssprache </a:t>
            </a:r>
            <a:r>
              <a:rPr lang="de-AT" sz="2000" dirty="0"/>
              <a:t>bzw. vereinbarte Sprache</a:t>
            </a:r>
            <a:r>
              <a:rPr lang="de-AT" sz="2000" dirty="0" smtClean="0"/>
              <a:t>;</a:t>
            </a:r>
            <a:endParaRPr lang="de-AT" sz="2000" dirty="0"/>
          </a:p>
          <a:p>
            <a:r>
              <a:rPr lang="de-AT" sz="2000" dirty="0" smtClean="0"/>
              <a:t>Währung </a:t>
            </a:r>
            <a:r>
              <a:rPr lang="de-AT" sz="2000" dirty="0"/>
              <a:t>des </a:t>
            </a:r>
            <a:r>
              <a:rPr lang="de-AT" sz="2000" dirty="0" smtClean="0"/>
              <a:t>Zahlungskontos</a:t>
            </a:r>
            <a:endParaRPr lang="de-AT" sz="2000" dirty="0"/>
          </a:p>
          <a:p>
            <a:r>
              <a:rPr lang="de-AT" sz="2000" dirty="0" smtClean="0"/>
              <a:t>Hinweis </a:t>
            </a:r>
            <a:r>
              <a:rPr lang="de-AT" sz="2000" dirty="0"/>
              <a:t>auf die Vergleichswebsite der AK</a:t>
            </a:r>
          </a:p>
          <a:p>
            <a:r>
              <a:rPr lang="de-AT" sz="2000" dirty="0" smtClean="0"/>
              <a:t>Erläuterungen </a:t>
            </a:r>
            <a:r>
              <a:rPr lang="de-AT" sz="2000" dirty="0"/>
              <a:t>über zusätzliche </a:t>
            </a:r>
            <a:r>
              <a:rPr lang="de-AT" sz="2000" dirty="0" smtClean="0"/>
              <a:t>Informationen</a:t>
            </a:r>
            <a:endParaRPr lang="de-AT" sz="2000" dirty="0"/>
          </a:p>
        </p:txBody>
      </p:sp>
    </p:spTree>
    <p:extLst>
      <p:ext uri="{BB962C8B-B14F-4D97-AF65-F5344CB8AC3E}">
        <p14:creationId xmlns:p14="http://schemas.microsoft.com/office/powerpoint/2010/main" val="3550401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Glossar</a:t>
            </a:r>
          </a:p>
          <a:p>
            <a:endParaRPr lang="en-GB" dirty="0"/>
          </a:p>
        </p:txBody>
      </p:sp>
      <p:sp>
        <p:nvSpPr>
          <p:cNvPr id="3" name="Inhaltsplatzhalter 2"/>
          <p:cNvSpPr>
            <a:spLocks noGrp="1"/>
          </p:cNvSpPr>
          <p:nvPr>
            <p:ph sz="quarter" idx="15"/>
          </p:nvPr>
        </p:nvSpPr>
        <p:spPr/>
        <p:txBody>
          <a:bodyPr/>
          <a:lstStyle/>
          <a:p>
            <a:endParaRPr lang="de-AT" dirty="0" smtClean="0"/>
          </a:p>
          <a:p>
            <a:endParaRPr lang="de-AT" dirty="0" smtClean="0"/>
          </a:p>
          <a:p>
            <a:r>
              <a:rPr lang="de-AT" sz="2000" dirty="0" smtClean="0"/>
              <a:t>Gemeinsam mit Entgeltinformation auszuhändigen</a:t>
            </a:r>
          </a:p>
          <a:p>
            <a:r>
              <a:rPr lang="de-AT" sz="2000" dirty="0" smtClean="0"/>
              <a:t>Mindestumfang </a:t>
            </a:r>
            <a:r>
              <a:rPr lang="de-AT" sz="2000" dirty="0"/>
              <a:t>standardisierte Begriffe</a:t>
            </a:r>
          </a:p>
          <a:p>
            <a:r>
              <a:rPr lang="de-AT" sz="2000" dirty="0" smtClean="0"/>
              <a:t>Klar </a:t>
            </a:r>
            <a:r>
              <a:rPr lang="de-AT" sz="2000" dirty="0"/>
              <a:t>eindeutig und verständlich, nicht irreführend</a:t>
            </a:r>
          </a:p>
          <a:p>
            <a:endParaRPr lang="en-GB" sz="2000" dirty="0"/>
          </a:p>
        </p:txBody>
      </p:sp>
    </p:spTree>
    <p:extLst>
      <p:ext uri="{BB962C8B-B14F-4D97-AF65-F5344CB8AC3E}">
        <p14:creationId xmlns:p14="http://schemas.microsoft.com/office/powerpoint/2010/main" val="1608139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Kontopakete</a:t>
            </a:r>
          </a:p>
        </p:txBody>
      </p:sp>
      <p:sp>
        <p:nvSpPr>
          <p:cNvPr id="3" name="Inhaltsplatzhalter 2"/>
          <p:cNvSpPr>
            <a:spLocks noGrp="1"/>
          </p:cNvSpPr>
          <p:nvPr>
            <p:ph sz="quarter" idx="15"/>
          </p:nvPr>
        </p:nvSpPr>
        <p:spPr/>
        <p:txBody>
          <a:bodyPr/>
          <a:lstStyle/>
          <a:p>
            <a:pPr marL="0" indent="0">
              <a:buNone/>
            </a:pPr>
            <a:r>
              <a:rPr lang="de-AT" sz="2000" dirty="0"/>
              <a:t>Werden Pakete für ein Zahlungskonto angeboten, so muss die Entgeltinformation offenlegen, </a:t>
            </a:r>
          </a:p>
          <a:p>
            <a:pPr marL="0" indent="0">
              <a:buNone/>
            </a:pPr>
            <a:endParaRPr lang="de-AT" sz="2000" dirty="0"/>
          </a:p>
          <a:p>
            <a:r>
              <a:rPr lang="de-AT" sz="2000" dirty="0"/>
              <a:t>welche Entgelte für das Gesamtpaket zu zahlen sind, </a:t>
            </a:r>
          </a:p>
          <a:p>
            <a:r>
              <a:rPr lang="de-AT" sz="2000" dirty="0"/>
              <a:t>welche Dienste und in welchem Umfang in dem Paket enthalten sind und </a:t>
            </a:r>
          </a:p>
          <a:p>
            <a:r>
              <a:rPr lang="de-AT" sz="2000" dirty="0"/>
              <a:t>welche zusätzlichen Entgelte für etwaige Dienste, die über den von den Entgelten für das Gesamtpaket erfassten Umfang hinausgehen, anfallen.</a:t>
            </a:r>
          </a:p>
          <a:p>
            <a:pPr marL="0" indent="0">
              <a:buNone/>
            </a:pPr>
            <a:endParaRPr lang="de-AT" dirty="0"/>
          </a:p>
        </p:txBody>
      </p:sp>
    </p:spTree>
    <p:extLst>
      <p:ext uri="{BB962C8B-B14F-4D97-AF65-F5344CB8AC3E}">
        <p14:creationId xmlns:p14="http://schemas.microsoft.com/office/powerpoint/2010/main" val="25802881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Entgeltaufstellung</a:t>
            </a:r>
          </a:p>
        </p:txBody>
      </p:sp>
      <p:sp>
        <p:nvSpPr>
          <p:cNvPr id="3" name="Inhaltsplatzhalter 2"/>
          <p:cNvSpPr>
            <a:spLocks noGrp="1"/>
          </p:cNvSpPr>
          <p:nvPr>
            <p:ph sz="quarter" idx="15"/>
          </p:nvPr>
        </p:nvSpPr>
        <p:spPr/>
        <p:txBody>
          <a:bodyPr/>
          <a:lstStyle/>
          <a:p>
            <a:r>
              <a:rPr lang="de-AT" sz="2000" dirty="0" smtClean="0"/>
              <a:t>Mindestens </a:t>
            </a:r>
            <a:r>
              <a:rPr lang="de-AT" sz="2000" dirty="0"/>
              <a:t>einmal jährlich unentgeltlich </a:t>
            </a:r>
          </a:p>
          <a:p>
            <a:r>
              <a:rPr lang="de-AT" sz="2000" dirty="0" smtClean="0"/>
              <a:t>Umfasst </a:t>
            </a:r>
            <a:r>
              <a:rPr lang="de-AT" sz="2000" dirty="0"/>
              <a:t>sämtliche, einem Zahlungskonto angelasteten Entgelte, einschließlich des </a:t>
            </a:r>
            <a:r>
              <a:rPr lang="de-AT" sz="2000" dirty="0" smtClean="0"/>
              <a:t>Überziehungszinssatzes</a:t>
            </a:r>
            <a:endParaRPr lang="de-AT" sz="2000" dirty="0"/>
          </a:p>
          <a:p>
            <a:r>
              <a:rPr lang="de-AT" sz="2000" dirty="0" smtClean="0"/>
              <a:t>Einzelentgelte und Anzahl</a:t>
            </a:r>
            <a:endParaRPr lang="de-AT" sz="2000" dirty="0"/>
          </a:p>
          <a:p>
            <a:r>
              <a:rPr lang="de-AT" sz="2000" dirty="0" smtClean="0"/>
              <a:t>Gesamtbetrag</a:t>
            </a:r>
            <a:endParaRPr lang="de-AT" sz="2000" dirty="0"/>
          </a:p>
          <a:p>
            <a:r>
              <a:rPr lang="de-AT" sz="2000" dirty="0" smtClean="0"/>
              <a:t>Bei </a:t>
            </a:r>
            <a:r>
              <a:rPr lang="de-AT" sz="2000" dirty="0"/>
              <a:t>vorzeitiger Vertragsbeendigung eine Entgeltaufstellung mit dem letzten „</a:t>
            </a:r>
            <a:r>
              <a:rPr lang="de-AT" sz="2000" dirty="0" smtClean="0"/>
              <a:t>Rumpfjahr“</a:t>
            </a:r>
            <a:endParaRPr lang="de-AT" sz="2000" dirty="0"/>
          </a:p>
          <a:p>
            <a:r>
              <a:rPr lang="de-AT" sz="2000" dirty="0" smtClean="0"/>
              <a:t>Darstellung </a:t>
            </a:r>
            <a:r>
              <a:rPr lang="de-AT" sz="2000" dirty="0"/>
              <a:t>der repräsentativsten Dienste der Entgeltaufstellung in derselben Reihenfolge </a:t>
            </a:r>
            <a:r>
              <a:rPr lang="de-AT" sz="2000" dirty="0" smtClean="0"/>
              <a:t>wie </a:t>
            </a:r>
            <a:r>
              <a:rPr lang="de-AT" sz="2000" dirty="0"/>
              <a:t>in der (ex-ante) Entgeltinformation</a:t>
            </a:r>
          </a:p>
          <a:p>
            <a:pPr marL="0" indent="0">
              <a:buNone/>
            </a:pPr>
            <a:endParaRPr lang="de-AT" dirty="0"/>
          </a:p>
        </p:txBody>
      </p:sp>
    </p:spTree>
    <p:extLst>
      <p:ext uri="{BB962C8B-B14F-4D97-AF65-F5344CB8AC3E}">
        <p14:creationId xmlns:p14="http://schemas.microsoft.com/office/powerpoint/2010/main" val="36326444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Entgeltaufstellung</a:t>
            </a:r>
          </a:p>
          <a:p>
            <a:endParaRPr lang="en-GB" dirty="0"/>
          </a:p>
        </p:txBody>
      </p:sp>
      <p:sp>
        <p:nvSpPr>
          <p:cNvPr id="3" name="Inhaltsplatzhalter 2"/>
          <p:cNvSpPr>
            <a:spLocks noGrp="1"/>
          </p:cNvSpPr>
          <p:nvPr>
            <p:ph sz="quarter" idx="15"/>
          </p:nvPr>
        </p:nvSpPr>
        <p:spPr/>
        <p:txBody>
          <a:bodyPr>
            <a:normAutofit/>
          </a:bodyPr>
          <a:lstStyle/>
          <a:p>
            <a:pPr marL="0" indent="0">
              <a:buNone/>
            </a:pPr>
            <a:r>
              <a:rPr lang="de-AT" sz="1800" dirty="0"/>
              <a:t>Unbeschadet der Informationsverpflichtungen gem. </a:t>
            </a:r>
            <a:r>
              <a:rPr lang="de-AT" sz="1800" dirty="0" err="1"/>
              <a:t>ZaDiG</a:t>
            </a:r>
            <a:r>
              <a:rPr lang="de-AT" sz="1800" dirty="0"/>
              <a:t> und allenfalls gem. Verbraucherkreditgesetzes muss Entgeltaufstellung mindestens folgende Angaben enthalten:</a:t>
            </a:r>
          </a:p>
          <a:p>
            <a:r>
              <a:rPr lang="de-AT" sz="1800" dirty="0" smtClean="0"/>
              <a:t>das </a:t>
            </a:r>
            <a:r>
              <a:rPr lang="de-AT" sz="1800" dirty="0"/>
              <a:t>Einzelentgelt je Dienst und die Anzahl der Inanspruchnahmen </a:t>
            </a:r>
            <a:endParaRPr lang="de-AT" sz="1800" dirty="0" smtClean="0"/>
          </a:p>
          <a:p>
            <a:r>
              <a:rPr lang="de-AT" sz="1800" dirty="0" smtClean="0"/>
              <a:t>im </a:t>
            </a:r>
            <a:r>
              <a:rPr lang="de-AT" sz="1800" dirty="0"/>
              <a:t>Falle eines Kontopaket das Entgelt für das Gesamtpaket, wie oft das Entgelt in Rechnung gestellt wurde, und das für jeden Dienst, der über den Umfang hinausgeht, das in Rechnung gestellte zusätzliche </a:t>
            </a:r>
            <a:r>
              <a:rPr lang="de-AT" sz="1800" dirty="0" smtClean="0"/>
              <a:t>Entgelt;</a:t>
            </a:r>
          </a:p>
          <a:p>
            <a:r>
              <a:rPr lang="de-AT" sz="1800" dirty="0" smtClean="0"/>
              <a:t>den </a:t>
            </a:r>
            <a:r>
              <a:rPr lang="de-AT" sz="1800" dirty="0"/>
              <a:t>Gesamtbetrag der im Bezugszeitraum angefallenen Entgelte für jeden Dienst, jedes Dienstpaket und für Dienste, die über den im Entgelt für das Paket erfassten Umfang </a:t>
            </a:r>
            <a:r>
              <a:rPr lang="de-AT" sz="1800" dirty="0" smtClean="0"/>
              <a:t>hinausgehen;</a:t>
            </a:r>
          </a:p>
          <a:p>
            <a:r>
              <a:rPr lang="de-AT" sz="1800" dirty="0" smtClean="0"/>
              <a:t>gegebenenfalls </a:t>
            </a:r>
            <a:r>
              <a:rPr lang="de-AT" sz="1800" dirty="0"/>
              <a:t>den Sollzinssatz und den Gesamtbetrag der wegen einer Überziehung oder Überschreitung in Rechnung gestellten </a:t>
            </a:r>
            <a:r>
              <a:rPr lang="de-AT" sz="1800" dirty="0" smtClean="0"/>
              <a:t>Zinsen;</a:t>
            </a:r>
          </a:p>
          <a:p>
            <a:r>
              <a:rPr lang="de-AT" sz="1800" dirty="0" smtClean="0"/>
              <a:t>gegebenenfalls </a:t>
            </a:r>
            <a:r>
              <a:rPr lang="de-AT" sz="1800" dirty="0"/>
              <a:t>den Habenzinssatz und den Gesamtbetrag der im Bezugszeitraum aufgelaufenen </a:t>
            </a:r>
            <a:r>
              <a:rPr lang="de-AT" sz="1800" dirty="0" smtClean="0"/>
              <a:t>Zinsen;</a:t>
            </a:r>
          </a:p>
          <a:p>
            <a:r>
              <a:rPr lang="de-AT" sz="1800" dirty="0" smtClean="0"/>
              <a:t>den </a:t>
            </a:r>
            <a:r>
              <a:rPr lang="de-AT" sz="1800" dirty="0"/>
              <a:t>in Rechnung gestellten Gesamtbetrag der Entgelte für sämtliche der im Bezugszeitraum geleisteten Dienste.</a:t>
            </a:r>
          </a:p>
          <a:p>
            <a:pPr marL="0" indent="0">
              <a:buNone/>
            </a:pPr>
            <a:endParaRPr lang="en-GB" sz="1800" dirty="0"/>
          </a:p>
        </p:txBody>
      </p:sp>
    </p:spTree>
    <p:extLst>
      <p:ext uri="{BB962C8B-B14F-4D97-AF65-F5344CB8AC3E}">
        <p14:creationId xmlns:p14="http://schemas.microsoft.com/office/powerpoint/2010/main" val="1438129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Entgeltaufstellung</a:t>
            </a:r>
          </a:p>
          <a:p>
            <a:endParaRPr lang="en-GB" dirty="0"/>
          </a:p>
        </p:txBody>
      </p:sp>
      <p:sp>
        <p:nvSpPr>
          <p:cNvPr id="3" name="Inhaltsplatzhalter 2"/>
          <p:cNvSpPr>
            <a:spLocks noGrp="1"/>
          </p:cNvSpPr>
          <p:nvPr>
            <p:ph sz="quarter" idx="15"/>
          </p:nvPr>
        </p:nvSpPr>
        <p:spPr/>
        <p:txBody>
          <a:bodyPr>
            <a:normAutofit fontScale="92500" lnSpcReduction="10000"/>
          </a:bodyPr>
          <a:lstStyle/>
          <a:p>
            <a:pPr marL="0" indent="0">
              <a:buNone/>
            </a:pPr>
            <a:r>
              <a:rPr lang="de-AT" sz="2100" dirty="0"/>
              <a:t>Die Entgeltaufstellung muss</a:t>
            </a:r>
          </a:p>
          <a:p>
            <a:pPr marL="457200" indent="-457200">
              <a:buFont typeface="+mj-lt"/>
              <a:buAutoNum type="arabicPeriod"/>
            </a:pPr>
            <a:r>
              <a:rPr lang="de-AT" sz="2100" dirty="0" smtClean="0"/>
              <a:t>über </a:t>
            </a:r>
            <a:r>
              <a:rPr lang="de-AT" sz="2100" dirty="0"/>
              <a:t>den vereinbarten Kommunikationsweg in Papierform oder auf einem anderen dauerhaften Datenträger mitgeteilt oder zugänglich gemacht werden, ist zumindest auf Verlangen in Papierform </a:t>
            </a:r>
            <a:r>
              <a:rPr lang="de-AT" sz="2100" dirty="0" smtClean="0"/>
              <a:t>mitzuteilen;</a:t>
            </a:r>
          </a:p>
          <a:p>
            <a:pPr marL="457200" indent="-457200">
              <a:buFont typeface="+mj-lt"/>
              <a:buAutoNum type="arabicPeriod"/>
            </a:pPr>
            <a:r>
              <a:rPr lang="de-AT" sz="2100" dirty="0" smtClean="0"/>
              <a:t>Überschrift </a:t>
            </a:r>
            <a:r>
              <a:rPr lang="de-AT" sz="2100" dirty="0"/>
              <a:t>„Entgeltaufstellung“ und das gemeinsame EU-Symbol </a:t>
            </a:r>
            <a:r>
              <a:rPr lang="de-AT" sz="2100" dirty="0" smtClean="0"/>
              <a:t>enthalten;</a:t>
            </a:r>
          </a:p>
          <a:p>
            <a:pPr marL="457200" indent="-457200">
              <a:buFont typeface="+mj-lt"/>
              <a:buAutoNum type="arabicPeriod"/>
            </a:pPr>
            <a:r>
              <a:rPr lang="de-AT" sz="2100" dirty="0" smtClean="0"/>
              <a:t>Format </a:t>
            </a:r>
            <a:r>
              <a:rPr lang="de-AT" sz="2100" dirty="0"/>
              <a:t>wird von der Europäischen Kommission </a:t>
            </a:r>
            <a:r>
              <a:rPr lang="de-AT" sz="2100" dirty="0" smtClean="0"/>
              <a:t>festgelegt;</a:t>
            </a:r>
          </a:p>
          <a:p>
            <a:pPr marL="457200" indent="-457200">
              <a:buFont typeface="+mj-lt"/>
              <a:buAutoNum type="arabicPeriod"/>
            </a:pPr>
            <a:r>
              <a:rPr lang="de-AT" sz="2100" dirty="0" smtClean="0"/>
              <a:t>die </a:t>
            </a:r>
            <a:r>
              <a:rPr lang="de-AT" sz="2100" dirty="0"/>
              <a:t>standardisierten Begriffe der Liste der repräsentativsten mit einem Zahlungskonto verbundenen Dienste enthalten, nicht angebotene Dienste sind entsprechend zu </a:t>
            </a:r>
            <a:r>
              <a:rPr lang="de-AT" sz="2100" dirty="0" smtClean="0"/>
              <a:t>kennzeichnen;</a:t>
            </a:r>
          </a:p>
          <a:p>
            <a:pPr marL="457200" indent="-457200">
              <a:buFont typeface="+mj-lt"/>
              <a:buAutoNum type="arabicPeriod"/>
            </a:pPr>
            <a:r>
              <a:rPr lang="de-AT" sz="2100" dirty="0" smtClean="0"/>
              <a:t>sachlich </a:t>
            </a:r>
            <a:r>
              <a:rPr lang="de-AT" sz="2100" dirty="0"/>
              <a:t>richtig und frei von irreführenden Inhalten </a:t>
            </a:r>
            <a:r>
              <a:rPr lang="de-AT" sz="2100" dirty="0" smtClean="0"/>
              <a:t>sein;</a:t>
            </a:r>
          </a:p>
          <a:p>
            <a:pPr marL="457200" indent="-457200">
              <a:buFont typeface="+mj-lt"/>
              <a:buAutoNum type="arabicPeriod"/>
            </a:pPr>
            <a:r>
              <a:rPr lang="de-AT" sz="2100" dirty="0" smtClean="0"/>
              <a:t>klar </a:t>
            </a:r>
            <a:r>
              <a:rPr lang="de-AT" sz="2100" dirty="0"/>
              <a:t>und leicht verständlich ist, Buchstaben gut leserlicher Größe</a:t>
            </a:r>
            <a:r>
              <a:rPr lang="de-AT" sz="2100" dirty="0" smtClean="0"/>
              <a:t>;</a:t>
            </a:r>
          </a:p>
          <a:p>
            <a:pPr marL="457200" indent="-457200">
              <a:buFont typeface="+mj-lt"/>
              <a:buAutoNum type="arabicPeriod"/>
            </a:pPr>
            <a:r>
              <a:rPr lang="de-AT" sz="2100" dirty="0" smtClean="0"/>
              <a:t>Amtssprache </a:t>
            </a:r>
            <a:r>
              <a:rPr lang="de-AT" sz="2100" dirty="0"/>
              <a:t>bzw. vereinbarte </a:t>
            </a:r>
            <a:r>
              <a:rPr lang="de-AT" sz="2100" dirty="0" smtClean="0"/>
              <a:t>Sprache;</a:t>
            </a:r>
          </a:p>
          <a:p>
            <a:pPr marL="457200" indent="-457200">
              <a:buFont typeface="+mj-lt"/>
              <a:buAutoNum type="arabicPeriod"/>
            </a:pPr>
            <a:r>
              <a:rPr lang="de-AT" sz="2100" dirty="0" smtClean="0"/>
              <a:t>Währung </a:t>
            </a:r>
            <a:r>
              <a:rPr lang="de-AT" sz="2100" dirty="0"/>
              <a:t>des </a:t>
            </a:r>
            <a:r>
              <a:rPr lang="de-AT" sz="2100" dirty="0" smtClean="0"/>
              <a:t>Zahlungskontos;</a:t>
            </a:r>
          </a:p>
          <a:p>
            <a:pPr marL="457200" indent="-457200">
              <a:buFont typeface="+mj-lt"/>
              <a:buAutoNum type="arabicPeriod"/>
            </a:pPr>
            <a:r>
              <a:rPr lang="de-AT" sz="2100" dirty="0" smtClean="0"/>
              <a:t>Hinweis </a:t>
            </a:r>
            <a:r>
              <a:rPr lang="de-AT" sz="2100" dirty="0"/>
              <a:t>auf die Vergleichswebsite der AK;</a:t>
            </a:r>
          </a:p>
          <a:p>
            <a:pPr marL="0" indent="0">
              <a:buNone/>
            </a:pPr>
            <a:endParaRPr lang="en-GB" dirty="0"/>
          </a:p>
        </p:txBody>
      </p:sp>
    </p:spTree>
    <p:extLst>
      <p:ext uri="{BB962C8B-B14F-4D97-AF65-F5344CB8AC3E}">
        <p14:creationId xmlns:p14="http://schemas.microsoft.com/office/powerpoint/2010/main" val="4230944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Überschreitung</a:t>
            </a:r>
            <a:endParaRPr lang="en-GB" sz="2500" dirty="0"/>
          </a:p>
        </p:txBody>
      </p:sp>
      <p:sp>
        <p:nvSpPr>
          <p:cNvPr id="3" name="Inhaltsplatzhalter 2"/>
          <p:cNvSpPr>
            <a:spLocks noGrp="1"/>
          </p:cNvSpPr>
          <p:nvPr>
            <p:ph sz="quarter" idx="15"/>
          </p:nvPr>
        </p:nvSpPr>
        <p:spPr/>
        <p:txBody>
          <a:bodyPr>
            <a:noAutofit/>
          </a:bodyPr>
          <a:lstStyle/>
          <a:p>
            <a:pPr marL="0" indent="0">
              <a:buNone/>
            </a:pPr>
            <a:r>
              <a:rPr lang="de-AT" sz="1900" dirty="0" smtClean="0"/>
              <a:t>Im </a:t>
            </a:r>
            <a:r>
              <a:rPr lang="de-AT" sz="1900" dirty="0"/>
              <a:t>Fall einer Überschreitung, die seit mehr als drei Monaten durchgehend das eineinhalbfache der durchschnittlichen monatlichen Eingänge auf dem Zahlungskonto während dieses Zeitraums übersteigt, hat der Zahlungsdienstleister der Entgeltaufstellung </a:t>
            </a:r>
            <a:r>
              <a:rPr lang="de-AT" sz="1900" dirty="0" smtClean="0"/>
              <a:t>folgendes </a:t>
            </a:r>
            <a:r>
              <a:rPr lang="de-AT" sz="1900" dirty="0"/>
              <a:t>anzufügen</a:t>
            </a:r>
            <a:r>
              <a:rPr lang="de-AT" sz="1900" dirty="0" smtClean="0"/>
              <a:t>:</a:t>
            </a:r>
          </a:p>
          <a:p>
            <a:pPr marL="0" indent="0">
              <a:buNone/>
            </a:pPr>
            <a:endParaRPr lang="de-AT" sz="1900" dirty="0"/>
          </a:p>
          <a:p>
            <a:pPr marL="457200" indent="-457200">
              <a:buFont typeface="+mj-lt"/>
              <a:buAutoNum type="arabicPeriod"/>
            </a:pPr>
            <a:r>
              <a:rPr lang="de-AT" sz="1900" dirty="0" smtClean="0"/>
              <a:t>die </a:t>
            </a:r>
            <a:r>
              <a:rPr lang="de-AT" sz="1900" dirty="0"/>
              <a:t>Standardinformationen gemäß § 5 </a:t>
            </a:r>
            <a:r>
              <a:rPr lang="de-AT" sz="1900" dirty="0" err="1"/>
              <a:t>VKrG</a:t>
            </a:r>
            <a:r>
              <a:rPr lang="de-AT" sz="1900" dirty="0"/>
              <a:t> zu mindestens einem Ratenkreditvertrag, mit dem der Finanzbedarf des Verbrauchers allenfalls kostengünstiger als mit der bestehenden Überschreitung gedeckt werden könnte</a:t>
            </a:r>
            <a:r>
              <a:rPr lang="de-AT" sz="1900" dirty="0" smtClean="0"/>
              <a:t>;</a:t>
            </a:r>
          </a:p>
          <a:p>
            <a:pPr marL="457200" indent="-457200">
              <a:buFont typeface="+mj-lt"/>
              <a:buAutoNum type="arabicPeriod"/>
            </a:pPr>
            <a:endParaRPr lang="de-AT" sz="1900" dirty="0"/>
          </a:p>
          <a:p>
            <a:pPr marL="457200" indent="-457200">
              <a:buFont typeface="+mj-lt"/>
              <a:buAutoNum type="arabicPeriod"/>
            </a:pPr>
            <a:r>
              <a:rPr lang="de-AT" sz="1900" dirty="0" smtClean="0"/>
              <a:t>ein </a:t>
            </a:r>
            <a:r>
              <a:rPr lang="de-AT" sz="1900" dirty="0"/>
              <a:t>Angebot zu einer die individuellen Bedürfnisse und Umstände des Verbrauchers berücksichtigende Beratung über diesen Ratenkreditvertrag und über allfällige sonstige Kreditprodukte, die beim Zahlungsdienstleister für eine kostengünstigere Deckung des Finanzbedarfs des Verbrauchers verfügbar sind.</a:t>
            </a:r>
          </a:p>
          <a:p>
            <a:pPr marL="0" indent="0">
              <a:buNone/>
            </a:pPr>
            <a:endParaRPr lang="en-GB" sz="2000" dirty="0"/>
          </a:p>
        </p:txBody>
      </p:sp>
    </p:spTree>
    <p:extLst>
      <p:ext uri="{BB962C8B-B14F-4D97-AF65-F5344CB8AC3E}">
        <p14:creationId xmlns:p14="http://schemas.microsoft.com/office/powerpoint/2010/main" val="156744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normAutofit/>
          </a:bodyPr>
          <a:lstStyle/>
          <a:p>
            <a:r>
              <a:rPr lang="de-AT" sz="2500" dirty="0"/>
              <a:t>Verbraucherzahlungskontogesetz</a:t>
            </a:r>
          </a:p>
        </p:txBody>
      </p:sp>
      <p:sp>
        <p:nvSpPr>
          <p:cNvPr id="3" name="Inhaltsplatzhalter 2"/>
          <p:cNvSpPr>
            <a:spLocks noGrp="1"/>
          </p:cNvSpPr>
          <p:nvPr>
            <p:ph sz="quarter" idx="15"/>
          </p:nvPr>
        </p:nvSpPr>
        <p:spPr/>
        <p:txBody>
          <a:bodyPr/>
          <a:lstStyle/>
          <a:p>
            <a:pPr marL="0" indent="0">
              <a:buNone/>
            </a:pPr>
            <a:endParaRPr lang="de-AT" dirty="0" smtClean="0"/>
          </a:p>
          <a:p>
            <a:pPr marL="0" indent="0">
              <a:buNone/>
            </a:pPr>
            <a:endParaRPr lang="de-AT" dirty="0"/>
          </a:p>
          <a:p>
            <a:pPr marL="0" indent="0">
              <a:buNone/>
            </a:pPr>
            <a:r>
              <a:rPr lang="de-AT" dirty="0" smtClean="0"/>
              <a:t>Umsetzung </a:t>
            </a:r>
            <a:r>
              <a:rPr lang="de-AT" dirty="0"/>
              <a:t>der Richtlinie 2014/92 EU des europäischen Parlaments und des Rates über die Vergleichbarkeit von Zahlungskontoentgelten, den Wechsel von Zahlungskonten und den Zugang zu Zahlungskonten mit grundlegenden Funktionen</a:t>
            </a:r>
          </a:p>
          <a:p>
            <a:pPr marL="0" indent="0">
              <a:buNone/>
            </a:pPr>
            <a:endParaRPr lang="de-AT" dirty="0"/>
          </a:p>
          <a:p>
            <a:pPr marL="0" indent="0">
              <a:buNone/>
            </a:pPr>
            <a:endParaRPr lang="de-AT" dirty="0"/>
          </a:p>
        </p:txBody>
      </p:sp>
    </p:spTree>
    <p:extLst>
      <p:ext uri="{BB962C8B-B14F-4D97-AF65-F5344CB8AC3E}">
        <p14:creationId xmlns:p14="http://schemas.microsoft.com/office/powerpoint/2010/main" val="18852229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Überschreitung</a:t>
            </a:r>
            <a:endParaRPr lang="en-GB" sz="2500" dirty="0"/>
          </a:p>
        </p:txBody>
      </p:sp>
      <p:sp>
        <p:nvSpPr>
          <p:cNvPr id="3" name="Inhaltsplatzhalter 2"/>
          <p:cNvSpPr>
            <a:spLocks noGrp="1"/>
          </p:cNvSpPr>
          <p:nvPr>
            <p:ph sz="quarter" idx="15"/>
          </p:nvPr>
        </p:nvSpPr>
        <p:spPr/>
        <p:txBody>
          <a:bodyPr>
            <a:normAutofit/>
          </a:bodyPr>
          <a:lstStyle/>
          <a:p>
            <a:pPr marL="0" indent="0">
              <a:buNone/>
            </a:pPr>
            <a:r>
              <a:rPr lang="de-AT" sz="1800" dirty="0" smtClean="0"/>
              <a:t>Keine Verpflichtung ein </a:t>
            </a:r>
            <a:r>
              <a:rPr lang="de-AT" sz="1800" dirty="0"/>
              <a:t>anderes (kostengünstigeres) Kreditprodukt anzubieten, sondern nur Informations- und Beratungspflichten in Bezug auf ein solches Kreditprodukt</a:t>
            </a:r>
            <a:r>
              <a:rPr lang="de-AT" sz="1800" dirty="0" smtClean="0"/>
              <a:t>.</a:t>
            </a:r>
          </a:p>
          <a:p>
            <a:pPr marL="0" indent="0">
              <a:buNone/>
            </a:pPr>
            <a:endParaRPr lang="de-AT" sz="1800" dirty="0"/>
          </a:p>
          <a:p>
            <a:pPr marL="0" indent="0">
              <a:buNone/>
            </a:pPr>
            <a:r>
              <a:rPr lang="de-AT" sz="1800" dirty="0"/>
              <a:t>Der Entgeltaufstellung ist die Standardinformationen gemäß § 5 </a:t>
            </a:r>
            <a:r>
              <a:rPr lang="de-AT" sz="1800" dirty="0" err="1"/>
              <a:t>VKrG</a:t>
            </a:r>
            <a:r>
              <a:rPr lang="de-AT" sz="1800" dirty="0"/>
              <a:t> zu mindestens einem Ratenkreditvertrag anzufügen, mit dem der Finanzbedarf des Verbrauchers allenfalls kostengünstiger als mit der bestehenden Überschreitung gedeckt werden könnte. </a:t>
            </a:r>
            <a:r>
              <a:rPr lang="de-AT" sz="1800" dirty="0" smtClean="0"/>
              <a:t>Standardinformationen Gesamtkreditbetrag </a:t>
            </a:r>
            <a:r>
              <a:rPr lang="de-AT" sz="1800" dirty="0"/>
              <a:t>in zumindest der Höhe der bestehenden </a:t>
            </a:r>
            <a:r>
              <a:rPr lang="de-AT" sz="1800" dirty="0" smtClean="0"/>
              <a:t>Überschreitung.</a:t>
            </a:r>
          </a:p>
          <a:p>
            <a:pPr marL="0" indent="0">
              <a:buNone/>
            </a:pPr>
            <a:endParaRPr lang="de-AT" sz="1800" dirty="0"/>
          </a:p>
          <a:p>
            <a:pPr marL="0" indent="0">
              <a:buNone/>
            </a:pPr>
            <a:r>
              <a:rPr lang="de-AT" sz="1800" dirty="0"/>
              <a:t>Der Zusatz „allenfalls“ stellt klar, dass erst im Rahmen einer nachfolgenden individuellen </a:t>
            </a:r>
            <a:r>
              <a:rPr lang="de-AT" sz="1800" dirty="0" smtClean="0"/>
              <a:t>Beratung geklärt </a:t>
            </a:r>
            <a:r>
              <a:rPr lang="de-AT" sz="1800" dirty="0"/>
              <a:t>werden kann, ob die Aufnahme eines solchen Ratenkredits tatsächlich möglich und sinnvoll ist.</a:t>
            </a:r>
          </a:p>
          <a:p>
            <a:pPr marL="0" indent="0">
              <a:buNone/>
            </a:pPr>
            <a:r>
              <a:rPr lang="de-AT" sz="1800" dirty="0"/>
              <a:t>Prinzipiell ergibt sich noch keine Beratungspflicht des Zahlungsdienstleisters. Nur wenn sich der Verbraucher entschließt, das Beratungsangebot anzunehmen, entsteht eine entsprechende Verpflichtung des Zahlungsdienstleisters.</a:t>
            </a:r>
          </a:p>
          <a:p>
            <a:pPr marL="0" indent="0">
              <a:buNone/>
            </a:pPr>
            <a:endParaRPr lang="en-GB" sz="1800" dirty="0"/>
          </a:p>
        </p:txBody>
      </p:sp>
    </p:spTree>
    <p:extLst>
      <p:ext uri="{BB962C8B-B14F-4D97-AF65-F5344CB8AC3E}">
        <p14:creationId xmlns:p14="http://schemas.microsoft.com/office/powerpoint/2010/main" val="24576625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Verwendung firmeneigener Bezeichnungen</a:t>
            </a:r>
          </a:p>
        </p:txBody>
      </p:sp>
      <p:sp>
        <p:nvSpPr>
          <p:cNvPr id="3" name="Inhaltsplatzhalter 2"/>
          <p:cNvSpPr>
            <a:spLocks noGrp="1"/>
          </p:cNvSpPr>
          <p:nvPr>
            <p:ph sz="quarter" idx="15"/>
          </p:nvPr>
        </p:nvSpPr>
        <p:spPr/>
        <p:txBody>
          <a:bodyPr/>
          <a:lstStyle/>
          <a:p>
            <a:pPr marL="0" indent="0">
              <a:buNone/>
            </a:pPr>
            <a:r>
              <a:rPr lang="de-AT" sz="2000" dirty="0"/>
              <a:t>In der Entgeltinformation oder der Entgeltaufstellung</a:t>
            </a:r>
          </a:p>
          <a:p>
            <a:pPr marL="0" indent="0">
              <a:buNone/>
            </a:pPr>
            <a:endParaRPr lang="de-AT" sz="2000" dirty="0"/>
          </a:p>
          <a:p>
            <a:r>
              <a:rPr lang="de-AT" sz="2000" dirty="0"/>
              <a:t>nur als untergeordnete Bezeichnungen </a:t>
            </a:r>
          </a:p>
          <a:p>
            <a:r>
              <a:rPr lang="de-AT" sz="2000" dirty="0"/>
              <a:t>zusätzlich zu standardisierter Terminologie möglich</a:t>
            </a:r>
          </a:p>
          <a:p>
            <a:pPr marL="0" indent="0">
              <a:buNone/>
            </a:pPr>
            <a:endParaRPr lang="de-AT" sz="2000" dirty="0"/>
          </a:p>
        </p:txBody>
      </p:sp>
    </p:spTree>
    <p:extLst>
      <p:ext uri="{BB962C8B-B14F-4D97-AF65-F5344CB8AC3E}">
        <p14:creationId xmlns:p14="http://schemas.microsoft.com/office/powerpoint/2010/main" val="26996131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a:xfrm>
            <a:off x="467544" y="405336"/>
            <a:ext cx="5544616" cy="647400"/>
          </a:xfrm>
        </p:spPr>
        <p:txBody>
          <a:bodyPr/>
          <a:lstStyle/>
          <a:p>
            <a:r>
              <a:rPr lang="de-AT" sz="2500" dirty="0"/>
              <a:t>Vergleichswebsite der Bundesarbeitskammer</a:t>
            </a:r>
          </a:p>
        </p:txBody>
      </p:sp>
      <p:sp>
        <p:nvSpPr>
          <p:cNvPr id="3" name="Inhaltsplatzhalter 2"/>
          <p:cNvSpPr>
            <a:spLocks noGrp="1"/>
          </p:cNvSpPr>
          <p:nvPr>
            <p:ph sz="quarter" idx="15"/>
          </p:nvPr>
        </p:nvSpPr>
        <p:spPr/>
        <p:txBody>
          <a:bodyPr/>
          <a:lstStyle/>
          <a:p>
            <a:pPr marL="0" indent="0">
              <a:buNone/>
            </a:pPr>
            <a:r>
              <a:rPr lang="de-AT" sz="2000" dirty="0" smtClean="0">
                <a:hlinkClick r:id="rId2"/>
              </a:rPr>
              <a:t>www.bankenrechner.at</a:t>
            </a:r>
            <a:r>
              <a:rPr lang="de-AT" sz="2000" dirty="0" smtClean="0"/>
              <a:t> </a:t>
            </a:r>
            <a:endParaRPr lang="de-AT" sz="2000" dirty="0"/>
          </a:p>
          <a:p>
            <a:pPr marL="0" indent="0">
              <a:buNone/>
            </a:pPr>
            <a:endParaRPr lang="de-AT" sz="2000" dirty="0"/>
          </a:p>
          <a:p>
            <a:pPr marL="0" indent="0">
              <a:buNone/>
            </a:pPr>
            <a:r>
              <a:rPr lang="de-AT" sz="2000" dirty="0"/>
              <a:t>Entgeltvergleich für </a:t>
            </a:r>
            <a:r>
              <a:rPr lang="de-AT" sz="2000" dirty="0" smtClean="0"/>
              <a:t>Girokonten</a:t>
            </a:r>
          </a:p>
          <a:p>
            <a:pPr marL="0" indent="0">
              <a:buNone/>
            </a:pPr>
            <a:endParaRPr lang="de-AT" sz="2000" dirty="0"/>
          </a:p>
          <a:p>
            <a:pPr marL="0" indent="0">
              <a:buNone/>
            </a:pPr>
            <a:r>
              <a:rPr lang="de-AT" sz="2000" dirty="0"/>
              <a:t>Vergleich der Entgelte, die bei den einzelnen Angeboten für die im Anhang angeführten repräsentativsten mit einem Zahlungskonto verbundenen Dienste verrechnet </a:t>
            </a:r>
            <a:r>
              <a:rPr lang="de-AT" sz="2000" dirty="0" smtClean="0"/>
              <a:t>werden</a:t>
            </a:r>
          </a:p>
          <a:p>
            <a:pPr marL="0" indent="0">
              <a:buNone/>
            </a:pPr>
            <a:endParaRPr lang="de-AT" sz="2000" dirty="0"/>
          </a:p>
          <a:p>
            <a:pPr marL="0" indent="0">
              <a:buNone/>
            </a:pPr>
            <a:r>
              <a:rPr lang="de-AT" sz="2000" dirty="0"/>
              <a:t>Informationen über die Anzahl, die Standorte und die Öffnungszeiten der Filialen </a:t>
            </a:r>
          </a:p>
          <a:p>
            <a:pPr marL="0" indent="0">
              <a:buNone/>
            </a:pPr>
            <a:endParaRPr lang="de-AT" dirty="0"/>
          </a:p>
        </p:txBody>
      </p:sp>
    </p:spTree>
    <p:extLst>
      <p:ext uri="{BB962C8B-B14F-4D97-AF65-F5344CB8AC3E}">
        <p14:creationId xmlns:p14="http://schemas.microsoft.com/office/powerpoint/2010/main" val="30776886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Kontowechsel</a:t>
            </a:r>
          </a:p>
        </p:txBody>
      </p:sp>
      <p:sp>
        <p:nvSpPr>
          <p:cNvPr id="3" name="Inhaltsplatzhalter 2"/>
          <p:cNvSpPr>
            <a:spLocks noGrp="1"/>
          </p:cNvSpPr>
          <p:nvPr>
            <p:ph sz="quarter" idx="15"/>
          </p:nvPr>
        </p:nvSpPr>
        <p:spPr/>
        <p:txBody>
          <a:bodyPr/>
          <a:lstStyle/>
          <a:p>
            <a:pPr marL="0" indent="0">
              <a:buNone/>
            </a:pPr>
            <a:r>
              <a:rPr lang="de-AT" sz="2000" dirty="0" smtClean="0"/>
              <a:t>Übertragende </a:t>
            </a:r>
            <a:r>
              <a:rPr lang="de-AT" sz="2000" dirty="0"/>
              <a:t>und der empfangende Zahlungsdienstleister haben den  Kontowechsel-Service prinzipiell unentgeltlich durchzuführen</a:t>
            </a:r>
          </a:p>
          <a:p>
            <a:pPr marL="0" indent="0">
              <a:buNone/>
            </a:pPr>
            <a:endParaRPr lang="de-AT" sz="2000" dirty="0" smtClean="0"/>
          </a:p>
          <a:p>
            <a:pPr marL="0" indent="0">
              <a:buNone/>
            </a:pPr>
            <a:r>
              <a:rPr lang="de-AT" sz="2000" dirty="0" smtClean="0"/>
              <a:t>Zugang </a:t>
            </a:r>
            <a:r>
              <a:rPr lang="de-AT" sz="2000" dirty="0"/>
              <a:t>zu personenbezogenen Daten unentgeltlich, ebenso die Übermittlung der angeforderten Daten</a:t>
            </a:r>
          </a:p>
          <a:p>
            <a:pPr marL="0" indent="0">
              <a:buNone/>
            </a:pPr>
            <a:endParaRPr lang="de-AT" sz="2000" dirty="0" smtClean="0"/>
          </a:p>
          <a:p>
            <a:pPr marL="0" indent="0">
              <a:buNone/>
            </a:pPr>
            <a:r>
              <a:rPr lang="de-AT" sz="2000" dirty="0" smtClean="0"/>
              <a:t>Haftung </a:t>
            </a:r>
            <a:r>
              <a:rPr lang="de-AT" sz="2000" dirty="0"/>
              <a:t>der Zahlungsdienstleister für Schäden des Verbrauchers</a:t>
            </a:r>
          </a:p>
          <a:p>
            <a:pPr marL="0" indent="0">
              <a:buNone/>
            </a:pPr>
            <a:endParaRPr lang="de-AT" sz="2000" dirty="0" smtClean="0"/>
          </a:p>
          <a:p>
            <a:pPr marL="0" indent="0">
              <a:buNone/>
            </a:pPr>
            <a:r>
              <a:rPr lang="de-AT" sz="2000" dirty="0" smtClean="0"/>
              <a:t>Erleichterung </a:t>
            </a:r>
            <a:r>
              <a:rPr lang="de-AT" sz="2000" dirty="0"/>
              <a:t>der grenzüberschreitenden Kontoeröffnung</a:t>
            </a:r>
          </a:p>
          <a:p>
            <a:pPr marL="0" indent="0">
              <a:buNone/>
            </a:pPr>
            <a:endParaRPr lang="de-AT" dirty="0"/>
          </a:p>
          <a:p>
            <a:pPr marL="0" indent="0">
              <a:buNone/>
            </a:pPr>
            <a:endParaRPr lang="de-AT" dirty="0"/>
          </a:p>
        </p:txBody>
      </p:sp>
    </p:spTree>
    <p:extLst>
      <p:ext uri="{BB962C8B-B14F-4D97-AF65-F5344CB8AC3E}">
        <p14:creationId xmlns:p14="http://schemas.microsoft.com/office/powerpoint/2010/main" val="41526034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smtClean="0"/>
              <a:t>Informationen an Verbraucher</a:t>
            </a:r>
            <a:endParaRPr lang="de-AT" sz="2500" dirty="0"/>
          </a:p>
          <a:p>
            <a:endParaRPr lang="en-GB" dirty="0"/>
          </a:p>
        </p:txBody>
      </p:sp>
      <p:sp>
        <p:nvSpPr>
          <p:cNvPr id="3" name="Inhaltsplatzhalter 2"/>
          <p:cNvSpPr>
            <a:spLocks noGrp="1"/>
          </p:cNvSpPr>
          <p:nvPr>
            <p:ph sz="quarter" idx="15"/>
          </p:nvPr>
        </p:nvSpPr>
        <p:spPr/>
        <p:txBody>
          <a:bodyPr>
            <a:normAutofit/>
          </a:bodyPr>
          <a:lstStyle/>
          <a:p>
            <a:pPr marL="457200" indent="-457200">
              <a:buFont typeface="+mj-lt"/>
              <a:buAutoNum type="arabicPeriod"/>
            </a:pPr>
            <a:r>
              <a:rPr lang="de-AT" sz="2000" dirty="0" smtClean="0"/>
              <a:t>Aufgaben </a:t>
            </a:r>
            <a:r>
              <a:rPr lang="de-AT" sz="2000" dirty="0"/>
              <a:t>des übertragenden und des empfangenden Zahlungsdienstleisters bei jedem Schritt des Kontowechselverfahrens </a:t>
            </a:r>
            <a:endParaRPr lang="de-AT" sz="2000" dirty="0" smtClean="0"/>
          </a:p>
          <a:p>
            <a:pPr marL="457200" indent="-457200">
              <a:buFont typeface="+mj-lt"/>
              <a:buAutoNum type="arabicPeriod"/>
            </a:pPr>
            <a:r>
              <a:rPr lang="de-AT" sz="2000" dirty="0" smtClean="0"/>
              <a:t>die </a:t>
            </a:r>
            <a:r>
              <a:rPr lang="de-AT" sz="2000" dirty="0"/>
              <a:t>Fristen für die </a:t>
            </a:r>
            <a:r>
              <a:rPr lang="de-AT" sz="2000" dirty="0" smtClean="0"/>
              <a:t>Durchführung;</a:t>
            </a:r>
          </a:p>
          <a:p>
            <a:pPr marL="457200" indent="-457200">
              <a:buFont typeface="+mj-lt"/>
              <a:buAutoNum type="arabicPeriod"/>
            </a:pPr>
            <a:r>
              <a:rPr lang="de-AT" sz="2000" dirty="0" smtClean="0"/>
              <a:t>etwaige </a:t>
            </a:r>
            <a:r>
              <a:rPr lang="de-AT" sz="2000" dirty="0"/>
              <a:t>in Rechnung gestellte </a:t>
            </a:r>
            <a:r>
              <a:rPr lang="de-AT" sz="2000" dirty="0" smtClean="0"/>
              <a:t>Entgelte;</a:t>
            </a:r>
          </a:p>
          <a:p>
            <a:pPr marL="457200" indent="-457200">
              <a:buFont typeface="+mj-lt"/>
              <a:buAutoNum type="arabicPeriod"/>
            </a:pPr>
            <a:r>
              <a:rPr lang="de-AT" sz="2000" dirty="0" smtClean="0"/>
              <a:t>alle </a:t>
            </a:r>
            <a:r>
              <a:rPr lang="de-AT" sz="2000" dirty="0"/>
              <a:t>Informationen, die beim Verbraucher angefordert </a:t>
            </a:r>
            <a:r>
              <a:rPr lang="de-AT" sz="2000" dirty="0" smtClean="0"/>
              <a:t>werden;</a:t>
            </a:r>
          </a:p>
          <a:p>
            <a:pPr marL="457200" indent="-457200">
              <a:buFont typeface="+mj-lt"/>
              <a:buAutoNum type="arabicPeriod"/>
            </a:pPr>
            <a:r>
              <a:rPr lang="de-AT" sz="2000" dirty="0" smtClean="0"/>
              <a:t>Verfahren </a:t>
            </a:r>
            <a:r>
              <a:rPr lang="de-AT" sz="2000" dirty="0"/>
              <a:t>zur alternativen Streitbeilegung.</a:t>
            </a:r>
          </a:p>
          <a:p>
            <a:pPr marL="0" indent="0">
              <a:buNone/>
            </a:pPr>
            <a:endParaRPr lang="de-AT" sz="2000" dirty="0" smtClean="0"/>
          </a:p>
          <a:p>
            <a:pPr marL="0" indent="0">
              <a:buNone/>
            </a:pPr>
            <a:r>
              <a:rPr lang="de-AT" sz="2000" dirty="0" smtClean="0"/>
              <a:t>Informationen auf </a:t>
            </a:r>
            <a:r>
              <a:rPr lang="de-AT" sz="2000" dirty="0"/>
              <a:t>Anfrage jederzeit unentgeltlich in Papierform oder auf einem anderen dauerhaften Datenträger auszuhändigen, </a:t>
            </a:r>
          </a:p>
          <a:p>
            <a:pPr marL="0" indent="0">
              <a:buNone/>
            </a:pPr>
            <a:r>
              <a:rPr lang="de-AT" sz="2000" dirty="0"/>
              <a:t>in Geschäftsräumen unentgeltlich in Papierform oder auf einem anderen dauerhaften Datenträger bereitzustellen, und</a:t>
            </a:r>
          </a:p>
          <a:p>
            <a:pPr marL="0" indent="0">
              <a:buNone/>
            </a:pPr>
            <a:r>
              <a:rPr lang="de-AT" sz="2000" dirty="0"/>
              <a:t>in elektronischer Form auf seiner Website, leicht zugänglich zu machen.</a:t>
            </a:r>
          </a:p>
          <a:p>
            <a:pPr marL="0" indent="0">
              <a:buNone/>
            </a:pPr>
            <a:endParaRPr lang="en-GB" sz="2000" dirty="0"/>
          </a:p>
        </p:txBody>
      </p:sp>
    </p:spTree>
    <p:extLst>
      <p:ext uri="{BB962C8B-B14F-4D97-AF65-F5344CB8AC3E}">
        <p14:creationId xmlns:p14="http://schemas.microsoft.com/office/powerpoint/2010/main" val="15546758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a:xfrm>
            <a:off x="467544" y="405336"/>
            <a:ext cx="6192688" cy="791416"/>
          </a:xfrm>
        </p:spPr>
        <p:txBody>
          <a:bodyPr>
            <a:normAutofit fontScale="47500" lnSpcReduction="20000"/>
          </a:bodyPr>
          <a:lstStyle/>
          <a:p>
            <a:r>
              <a:rPr lang="de-AT" sz="5300" dirty="0"/>
              <a:t>Ermächtigung und Einleitung des Kontowechsels</a:t>
            </a:r>
          </a:p>
          <a:p>
            <a:endParaRPr lang="en-GB" dirty="0"/>
          </a:p>
        </p:txBody>
      </p:sp>
      <p:sp>
        <p:nvSpPr>
          <p:cNvPr id="3" name="Inhaltsplatzhalter 2"/>
          <p:cNvSpPr>
            <a:spLocks noGrp="1"/>
          </p:cNvSpPr>
          <p:nvPr>
            <p:ph sz="quarter" idx="15"/>
          </p:nvPr>
        </p:nvSpPr>
        <p:spPr/>
        <p:txBody>
          <a:bodyPr>
            <a:normAutofit/>
          </a:bodyPr>
          <a:lstStyle/>
          <a:p>
            <a:pPr marL="0" indent="0">
              <a:buNone/>
            </a:pPr>
            <a:r>
              <a:rPr lang="de-AT" sz="1800" dirty="0" smtClean="0"/>
              <a:t>Der </a:t>
            </a:r>
            <a:r>
              <a:rPr lang="de-AT" sz="1800" dirty="0"/>
              <a:t>empfangende Zahlungsdienstleister hat den Kontowechsel auf Wunsch des Verbrauchers einzuleiten, sobald er dazu die Ermächtigung des Verbrauchers erhalten hat.</a:t>
            </a:r>
          </a:p>
          <a:p>
            <a:pPr marL="0" indent="0">
              <a:buNone/>
            </a:pPr>
            <a:r>
              <a:rPr lang="de-AT" sz="1800" dirty="0"/>
              <a:t>Ermächtigung ist vom Verbraucher schriftlich oder mit Hilfe eines gleichwertigen Verfahrens zu erteilen.</a:t>
            </a:r>
          </a:p>
          <a:p>
            <a:pPr marL="0" indent="0">
              <a:buNone/>
            </a:pPr>
            <a:r>
              <a:rPr lang="de-AT" sz="1800" dirty="0" smtClean="0"/>
              <a:t> Die </a:t>
            </a:r>
            <a:r>
              <a:rPr lang="de-AT" sz="1800" dirty="0"/>
              <a:t>Ermächtigung muss es dem Verbraucher ermöglichen,</a:t>
            </a:r>
          </a:p>
          <a:p>
            <a:pPr>
              <a:buFont typeface="+mj-lt"/>
              <a:buAutoNum type="arabicPeriod"/>
            </a:pPr>
            <a:r>
              <a:rPr lang="de-AT" sz="1800" dirty="0" smtClean="0"/>
              <a:t>dem </a:t>
            </a:r>
            <a:r>
              <a:rPr lang="de-AT" sz="1800" dirty="0"/>
              <a:t>übertragenden Zahlungsdienstleister und dem empfangenden Zahlungsdienstleister gezielt für die Wahrnehmung jeder seiner Aufgaben gesondert seine ausdrückliche Einwilligung zu </a:t>
            </a:r>
            <a:r>
              <a:rPr lang="de-AT" sz="1800" dirty="0" smtClean="0"/>
              <a:t>geben;</a:t>
            </a:r>
          </a:p>
          <a:p>
            <a:pPr>
              <a:buFont typeface="+mj-lt"/>
              <a:buAutoNum type="arabicPeriod"/>
            </a:pPr>
            <a:r>
              <a:rPr lang="de-AT" sz="1800" dirty="0" smtClean="0"/>
              <a:t>die </a:t>
            </a:r>
            <a:r>
              <a:rPr lang="de-AT" sz="1800" dirty="0"/>
              <a:t>eingehenden Überweisungen, die Daueraufträge und die Lastschriftmandate zu bestimmen, die bei dem Kontowechsel transferiert werden </a:t>
            </a:r>
            <a:r>
              <a:rPr lang="de-AT" sz="1800" dirty="0" smtClean="0"/>
              <a:t>sollen;</a:t>
            </a:r>
          </a:p>
          <a:p>
            <a:pPr>
              <a:buFont typeface="+mj-lt"/>
              <a:buAutoNum type="arabicPeriod"/>
            </a:pPr>
            <a:r>
              <a:rPr lang="de-AT" sz="1800" dirty="0" smtClean="0"/>
              <a:t>das </a:t>
            </a:r>
            <a:r>
              <a:rPr lang="de-AT" sz="1800" dirty="0"/>
              <a:t>Datum anzugeben, ab dem Daueraufträge und Lastschriften auszuführen sind; dieses Datum muss mindestens sechs Geschäftstage nach dem Tag liegen, an dem der empfangende Zahlungsdienstleister die Unterlagen erhalten hat.</a:t>
            </a:r>
          </a:p>
          <a:p>
            <a:pPr marL="0" indent="0">
              <a:buNone/>
            </a:pPr>
            <a:endParaRPr lang="en-GB" sz="1800" dirty="0"/>
          </a:p>
        </p:txBody>
      </p:sp>
    </p:spTree>
    <p:extLst>
      <p:ext uri="{BB962C8B-B14F-4D97-AF65-F5344CB8AC3E}">
        <p14:creationId xmlns:p14="http://schemas.microsoft.com/office/powerpoint/2010/main" val="40489336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smtClean="0"/>
              <a:t>Ermächtigung</a:t>
            </a:r>
            <a:endParaRPr lang="en-GB" sz="2500" dirty="0"/>
          </a:p>
        </p:txBody>
      </p:sp>
      <p:sp>
        <p:nvSpPr>
          <p:cNvPr id="3" name="Inhaltsplatzhalter 2"/>
          <p:cNvSpPr>
            <a:spLocks noGrp="1"/>
          </p:cNvSpPr>
          <p:nvPr>
            <p:ph sz="quarter" idx="15"/>
          </p:nvPr>
        </p:nvSpPr>
        <p:spPr/>
        <p:txBody>
          <a:bodyPr>
            <a:noAutofit/>
          </a:bodyPr>
          <a:lstStyle/>
          <a:p>
            <a:pPr marL="0" indent="0">
              <a:buNone/>
            </a:pPr>
            <a:r>
              <a:rPr lang="de-AT" sz="1500" dirty="0" smtClean="0"/>
              <a:t>Der </a:t>
            </a:r>
            <a:r>
              <a:rPr lang="de-AT" sz="1500" dirty="0"/>
              <a:t>empfangende Zahlungsdienstleister </a:t>
            </a:r>
            <a:r>
              <a:rPr lang="de-AT" sz="1500" dirty="0" smtClean="0"/>
              <a:t>hat den </a:t>
            </a:r>
            <a:r>
              <a:rPr lang="de-AT" sz="1500" dirty="0"/>
              <a:t>übertragenden Zahlungsdienstleister </a:t>
            </a:r>
            <a:r>
              <a:rPr lang="de-AT" sz="1500" b="1" dirty="0"/>
              <a:t>innerhalb von zwei Geschäftstagen nach Erhalt </a:t>
            </a:r>
            <a:r>
              <a:rPr lang="de-AT" sz="1500" dirty="0"/>
              <a:t>der Ermächtigung aufzufordern,</a:t>
            </a:r>
          </a:p>
          <a:p>
            <a:pPr marL="0" indent="0">
              <a:buNone/>
            </a:pPr>
            <a:r>
              <a:rPr lang="de-AT" sz="1500" dirty="0" smtClean="0"/>
              <a:t>1. dem </a:t>
            </a:r>
            <a:r>
              <a:rPr lang="de-AT" sz="1500" dirty="0"/>
              <a:t>empfangenden Zahlungsdienstleister und — wenn ausdrücklich gewünscht — dem Verbraucher eine Liste der bestehenden </a:t>
            </a:r>
            <a:r>
              <a:rPr lang="de-AT" sz="1500" b="1" dirty="0"/>
              <a:t>Daueraufträge</a:t>
            </a:r>
            <a:r>
              <a:rPr lang="de-AT" sz="1500" dirty="0"/>
              <a:t> und die verfügbaren Informationen zu Lastschriftmandaten, die bei dem Kontowechsel transferiert werden, zu übermitteln;</a:t>
            </a:r>
          </a:p>
          <a:p>
            <a:pPr marL="0" indent="0">
              <a:buNone/>
            </a:pPr>
            <a:r>
              <a:rPr lang="de-AT" sz="1500" dirty="0"/>
              <a:t>2. dem empfangenden Zahlungsdienstleister und — wenn ausdrücklich gewünscht — dem Verbraucher die verfügbaren Informationen über wiederkehrende eingehende Überweisungen und vom Zahlungsempfänger veranlasste </a:t>
            </a:r>
            <a:r>
              <a:rPr lang="de-AT" sz="1500" b="1" dirty="0"/>
              <a:t>Lastschriften</a:t>
            </a:r>
            <a:r>
              <a:rPr lang="de-AT" sz="1500" dirty="0"/>
              <a:t> auf dem Zahlungskonto des Verbrauchers in den vorangegangenen 13 Monaten zu übermitteln;</a:t>
            </a:r>
          </a:p>
          <a:p>
            <a:pPr marL="0" indent="0">
              <a:buNone/>
            </a:pPr>
            <a:r>
              <a:rPr lang="de-AT" sz="1500" dirty="0"/>
              <a:t>3. mit Wirkung ab dem in der Ermächtigung angegebenen Datum Lastschriften und eingehende Überweisungen nicht mehr zu akzeptieren, wenn der übertragende Zahlungsdienstleister keinen Mechanismus für die automatische Umleitung der eingehenden Überweisungen und Lastschriften auf das beim empfangenden Zahlungsdienstleister geführte Zahlungskonto des Verbrauchers vorsieht;</a:t>
            </a:r>
          </a:p>
          <a:p>
            <a:pPr marL="0" indent="0">
              <a:buNone/>
            </a:pPr>
            <a:r>
              <a:rPr lang="de-AT" sz="1500" dirty="0"/>
              <a:t>4. Daueraufträge mit Wirkung ab dem in der Ermächtigung angegebenen Datum zu stornieren;</a:t>
            </a:r>
          </a:p>
          <a:p>
            <a:pPr marL="0" indent="0">
              <a:buNone/>
            </a:pPr>
            <a:r>
              <a:rPr lang="de-AT" sz="1500" dirty="0"/>
              <a:t>5. zu dem vom Verbraucher angegebenen Datum jeglichen verbleibenden positiven Saldo auf das bei dem empfangenden Zahlungsdienstleister eröffnete oder geführte Zahlungskonto zu überweisen;</a:t>
            </a:r>
          </a:p>
          <a:p>
            <a:pPr marL="0" indent="0">
              <a:buNone/>
            </a:pPr>
            <a:r>
              <a:rPr lang="de-AT" sz="1500" dirty="0"/>
              <a:t>6. zu dem vom Verbraucher angegebenen Datum das beim übertragenden Zahlungsdienstleister geführte Zahlungskonto zu schließen.</a:t>
            </a:r>
          </a:p>
          <a:p>
            <a:pPr marL="0" indent="0">
              <a:buNone/>
            </a:pPr>
            <a:endParaRPr lang="en-GB" sz="1500" dirty="0"/>
          </a:p>
        </p:txBody>
      </p:sp>
    </p:spTree>
    <p:extLst>
      <p:ext uri="{BB962C8B-B14F-4D97-AF65-F5344CB8AC3E}">
        <p14:creationId xmlns:p14="http://schemas.microsoft.com/office/powerpoint/2010/main" val="14687904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a:xfrm>
            <a:off x="467544" y="332656"/>
            <a:ext cx="5544616" cy="647400"/>
          </a:xfrm>
        </p:spPr>
        <p:txBody>
          <a:bodyPr/>
          <a:lstStyle/>
          <a:p>
            <a:r>
              <a:rPr lang="en-GB" sz="2500" dirty="0" err="1"/>
              <a:t>Pflichten</a:t>
            </a:r>
            <a:r>
              <a:rPr lang="en-GB" sz="2500" dirty="0"/>
              <a:t> des </a:t>
            </a:r>
            <a:r>
              <a:rPr lang="en-GB" sz="2500" dirty="0" err="1"/>
              <a:t>übertragenden</a:t>
            </a:r>
            <a:r>
              <a:rPr lang="en-GB" sz="2500" dirty="0"/>
              <a:t> </a:t>
            </a:r>
            <a:r>
              <a:rPr lang="en-GB" sz="2500" dirty="0" err="1"/>
              <a:t>Zahlungsdienstleisters</a:t>
            </a:r>
            <a:endParaRPr lang="en-GB" sz="2500" dirty="0"/>
          </a:p>
        </p:txBody>
      </p:sp>
      <p:sp>
        <p:nvSpPr>
          <p:cNvPr id="3" name="Inhaltsplatzhalter 2"/>
          <p:cNvSpPr>
            <a:spLocks noGrp="1"/>
          </p:cNvSpPr>
          <p:nvPr>
            <p:ph sz="quarter" idx="15"/>
          </p:nvPr>
        </p:nvSpPr>
        <p:spPr/>
        <p:txBody>
          <a:bodyPr>
            <a:noAutofit/>
          </a:bodyPr>
          <a:lstStyle/>
          <a:p>
            <a:pPr marL="0" indent="0">
              <a:buNone/>
            </a:pPr>
            <a:r>
              <a:rPr lang="de-AT" sz="1600" dirty="0" smtClean="0"/>
              <a:t>Nach </a:t>
            </a:r>
            <a:r>
              <a:rPr lang="de-AT" sz="1600" dirty="0"/>
              <a:t>Erhalt einer entsprechenden Aufforderung des empfangenden Zahlungsdienstleisters sind folgende Schritte zu unternehmen:</a:t>
            </a:r>
          </a:p>
          <a:p>
            <a:pPr>
              <a:buFont typeface="+mj-lt"/>
              <a:buAutoNum type="arabicPeriod"/>
            </a:pPr>
            <a:r>
              <a:rPr lang="de-AT" sz="1600" dirty="0" smtClean="0"/>
              <a:t>er </a:t>
            </a:r>
            <a:r>
              <a:rPr lang="de-AT" sz="1600" dirty="0"/>
              <a:t>schickt </a:t>
            </a:r>
            <a:r>
              <a:rPr lang="de-AT" sz="1600" b="1" dirty="0"/>
              <a:t>innerhalb von fünf Geschäftstagen </a:t>
            </a:r>
            <a:r>
              <a:rPr lang="de-AT" sz="1600" dirty="0"/>
              <a:t>die Angaben gemäß § 16 Abs. 5 Z 1 und 2 an den empfangenden Zahlungsdienstleister ab;</a:t>
            </a:r>
          </a:p>
          <a:p>
            <a:pPr>
              <a:buFont typeface="+mj-lt"/>
              <a:buAutoNum type="arabicPeriod"/>
            </a:pPr>
            <a:r>
              <a:rPr lang="de-AT" sz="1600" dirty="0" smtClean="0"/>
              <a:t>er </a:t>
            </a:r>
            <a:r>
              <a:rPr lang="de-AT" sz="1600" dirty="0"/>
              <a:t>akzeptiert mit Wirkung ab dem in der Ermächtigung angegebenen Datum auf dem Zahlungskonto keine eingehenden Überweisungen und Lastschriften mehr, </a:t>
            </a:r>
          </a:p>
          <a:p>
            <a:pPr>
              <a:buFont typeface="+mj-lt"/>
              <a:buAutoNum type="arabicPeriod"/>
            </a:pPr>
            <a:r>
              <a:rPr lang="de-AT" sz="1600" dirty="0" smtClean="0"/>
              <a:t>er </a:t>
            </a:r>
            <a:r>
              <a:rPr lang="de-AT" sz="1600" dirty="0"/>
              <a:t>storniert Daueraufträge mit Wirkung ab dem in der Ermächtigung angegebenen Datum;</a:t>
            </a:r>
          </a:p>
          <a:p>
            <a:pPr>
              <a:buFont typeface="+mj-lt"/>
              <a:buAutoNum type="arabicPeriod"/>
            </a:pPr>
            <a:r>
              <a:rPr lang="de-AT" sz="1600" dirty="0" smtClean="0"/>
              <a:t>er </a:t>
            </a:r>
            <a:r>
              <a:rPr lang="de-AT" sz="1600" dirty="0"/>
              <a:t>überweist zu dem in der Ermächtigung angegebenen Datum den verbleibenden positiven Saldo des Zahlungskontos;</a:t>
            </a:r>
          </a:p>
          <a:p>
            <a:pPr>
              <a:buFont typeface="+mj-lt"/>
              <a:buAutoNum type="arabicPeriod"/>
            </a:pPr>
            <a:r>
              <a:rPr lang="de-AT" sz="1600" dirty="0" smtClean="0"/>
              <a:t>er </a:t>
            </a:r>
            <a:r>
              <a:rPr lang="de-AT" sz="1600" dirty="0"/>
              <a:t>schließt das Zahlungskonto</a:t>
            </a:r>
            <a:r>
              <a:rPr lang="de-AT" sz="1600" dirty="0" smtClean="0"/>
              <a:t>.</a:t>
            </a:r>
          </a:p>
          <a:p>
            <a:pPr>
              <a:buFont typeface="+mj-lt"/>
              <a:buAutoNum type="arabicPeriod"/>
            </a:pPr>
            <a:endParaRPr lang="de-AT" sz="1600" dirty="0"/>
          </a:p>
          <a:p>
            <a:pPr marL="0" indent="0">
              <a:buNone/>
            </a:pPr>
            <a:r>
              <a:rPr lang="de-AT" sz="1600" dirty="0"/>
              <a:t>Kann das Zahlungskonto des Verbrauchers aufgrund noch offener Verpflichtungen nicht zu dem in der Ermächtigung angegebenen Datum geschlossen werden, hat der übertragende Zahlungsdienstleister den Verbraucher davon umgehend zu verständigen.</a:t>
            </a:r>
          </a:p>
          <a:p>
            <a:pPr marL="0" indent="0">
              <a:buNone/>
            </a:pPr>
            <a:r>
              <a:rPr lang="de-AT" sz="1600" dirty="0"/>
              <a:t>Der übertragende Zahlungsdienstleister darf Zahlungsinstrumente nicht vor dem in der Ermächtigung des Verbrauchers angegebenen Datum blockieren. </a:t>
            </a:r>
          </a:p>
        </p:txBody>
      </p:sp>
    </p:spTree>
    <p:extLst>
      <p:ext uri="{BB962C8B-B14F-4D97-AF65-F5344CB8AC3E}">
        <p14:creationId xmlns:p14="http://schemas.microsoft.com/office/powerpoint/2010/main" val="22749747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en-GB" sz="2500" dirty="0" err="1"/>
              <a:t>Pflichten</a:t>
            </a:r>
            <a:r>
              <a:rPr lang="en-GB" sz="2500" dirty="0"/>
              <a:t> des </a:t>
            </a:r>
            <a:r>
              <a:rPr lang="en-GB" sz="2500" dirty="0" err="1"/>
              <a:t>empfangenden</a:t>
            </a:r>
            <a:r>
              <a:rPr lang="en-GB" sz="2500" dirty="0"/>
              <a:t> </a:t>
            </a:r>
            <a:r>
              <a:rPr lang="en-GB" sz="2500" dirty="0" err="1"/>
              <a:t>Zahlungsdienstleisters</a:t>
            </a:r>
            <a:endParaRPr lang="en-GB" sz="2500" dirty="0"/>
          </a:p>
          <a:p>
            <a:endParaRPr lang="en-GB" dirty="0"/>
          </a:p>
        </p:txBody>
      </p:sp>
      <p:sp>
        <p:nvSpPr>
          <p:cNvPr id="3" name="Inhaltsplatzhalter 2"/>
          <p:cNvSpPr>
            <a:spLocks noGrp="1"/>
          </p:cNvSpPr>
          <p:nvPr>
            <p:ph sz="quarter" idx="15"/>
          </p:nvPr>
        </p:nvSpPr>
        <p:spPr/>
        <p:txBody>
          <a:bodyPr>
            <a:normAutofit fontScale="70000" lnSpcReduction="20000"/>
          </a:bodyPr>
          <a:lstStyle/>
          <a:p>
            <a:pPr marL="0" indent="0">
              <a:buNone/>
            </a:pPr>
            <a:r>
              <a:rPr lang="de-AT" b="1" dirty="0" smtClean="0"/>
              <a:t>Innerhalb </a:t>
            </a:r>
            <a:r>
              <a:rPr lang="de-AT" b="1" dirty="0"/>
              <a:t>von fünf Geschäftstagen nach Erhalt </a:t>
            </a:r>
            <a:r>
              <a:rPr lang="de-AT" dirty="0"/>
              <a:t>der (</a:t>
            </a:r>
            <a:r>
              <a:rPr lang="de-AT" b="1" dirty="0"/>
              <a:t>aller</a:t>
            </a:r>
            <a:r>
              <a:rPr lang="de-AT" dirty="0"/>
              <a:t>) vom übertragenden Zahlungsdienstleister angeforderten Angaben</a:t>
            </a:r>
          </a:p>
          <a:p>
            <a:pPr marL="0" indent="0">
              <a:buNone/>
            </a:pPr>
            <a:r>
              <a:rPr lang="de-AT" dirty="0"/>
              <a:t>1. er richtet die vom Verbraucher gewünschten Daueraufträge ein und führt diese mit Wirkung ab dem in der Ermächtigung genannten Datum aus;</a:t>
            </a:r>
          </a:p>
          <a:p>
            <a:pPr marL="0" indent="0">
              <a:buNone/>
            </a:pPr>
            <a:r>
              <a:rPr lang="de-AT" dirty="0"/>
              <a:t>2. er trifft die notwendigen Vorkehrungen, um Lastschriften zu akzeptieren, und akzeptiert diese mit Wirkung ab dem in der Ermächtigung angegebenen Datum;</a:t>
            </a:r>
          </a:p>
          <a:p>
            <a:pPr marL="0" indent="0">
              <a:buNone/>
            </a:pPr>
            <a:r>
              <a:rPr lang="de-AT" dirty="0"/>
              <a:t>3. er informiert den Verbraucher gegebenenfalls über sein gemäß Art. 5 Abs. 3 </a:t>
            </a:r>
            <a:r>
              <a:rPr lang="de-AT" dirty="0" err="1"/>
              <a:t>lit</a:t>
            </a:r>
            <a:r>
              <a:rPr lang="de-AT" dirty="0"/>
              <a:t>. d der Verordnung (EU) Nr. 260/2012 bestehendes Recht im Zusammenhang mit Lastschriften (Periodizität, Betragsbegrenzung, schwarze bzw. weiße Listen)</a:t>
            </a:r>
          </a:p>
          <a:p>
            <a:pPr marL="0" indent="0">
              <a:buNone/>
            </a:pPr>
            <a:r>
              <a:rPr lang="de-AT" dirty="0"/>
              <a:t>4. er teilt den in der Ermächtigung genannten Zahlern, die wiederkehrende eingehende Überweisungen auf das Zahlungskonto des Verbrauchers tätigen, die Angaben zur neuen Zahlungskontoverbindung des Verbrauchers beim empfangenden Zahlungsdienstleister mit und übermittelt ihnen eine Kopie der Ermächtigung des Verbrauchers;</a:t>
            </a:r>
          </a:p>
          <a:p>
            <a:pPr marL="0" indent="0">
              <a:buNone/>
            </a:pPr>
            <a:r>
              <a:rPr lang="de-AT" dirty="0"/>
              <a:t>5. Mitteilung an (in der Ermächtigung genannten) Lastschriftempfänger (Kontoverbindung, Datum) und übermitteln eine Kopie der Ermächtigung des Verbrauchers.</a:t>
            </a:r>
          </a:p>
          <a:p>
            <a:pPr marL="0" indent="0">
              <a:buNone/>
            </a:pPr>
            <a:r>
              <a:rPr lang="de-AT" dirty="0"/>
              <a:t>Verfügt der empfangende Zahlungsdienstleister nicht über alle Informationen, die er zur Unterrichtung der Zahler oder Zahlungsempfänger benötigt, fordert er den Verbraucher oder den übertragenden Zahlungsdienstleister auf, ihm die fehlenden Informationen mitzuteilen.</a:t>
            </a:r>
          </a:p>
          <a:p>
            <a:pPr marL="0" indent="0">
              <a:buNone/>
            </a:pPr>
            <a:endParaRPr lang="de-AT" dirty="0"/>
          </a:p>
          <a:p>
            <a:pPr marL="0" indent="0">
              <a:buNone/>
            </a:pPr>
            <a:endParaRPr lang="en-GB" dirty="0"/>
          </a:p>
        </p:txBody>
      </p:sp>
    </p:spTree>
    <p:extLst>
      <p:ext uri="{BB962C8B-B14F-4D97-AF65-F5344CB8AC3E}">
        <p14:creationId xmlns:p14="http://schemas.microsoft.com/office/powerpoint/2010/main" val="19192883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Fristen Kontowechsel</a:t>
            </a:r>
          </a:p>
          <a:p>
            <a:endParaRPr lang="en-GB" dirty="0"/>
          </a:p>
        </p:txBody>
      </p:sp>
      <p:sp>
        <p:nvSpPr>
          <p:cNvPr id="3" name="Inhaltsplatzhalter 2"/>
          <p:cNvSpPr>
            <a:spLocks noGrp="1"/>
          </p:cNvSpPr>
          <p:nvPr>
            <p:ph sz="quarter" idx="15"/>
          </p:nvPr>
        </p:nvSpPr>
        <p:spPr/>
        <p:txBody>
          <a:bodyPr/>
          <a:lstStyle/>
          <a:p>
            <a:pPr marL="0" indent="0">
              <a:buNone/>
            </a:pPr>
            <a:r>
              <a:rPr lang="de-AT" sz="2000" dirty="0" smtClean="0"/>
              <a:t>Zusammenfassung Fristen Kontowechsel</a:t>
            </a:r>
          </a:p>
          <a:p>
            <a:pPr marL="0" indent="0">
              <a:buNone/>
            </a:pPr>
            <a:endParaRPr lang="de-AT" sz="2000" dirty="0"/>
          </a:p>
          <a:p>
            <a:pPr marL="0" indent="0">
              <a:buNone/>
            </a:pPr>
            <a:r>
              <a:rPr lang="de-AT" sz="2000" dirty="0"/>
              <a:t>Neue Bank: Innerhalb von </a:t>
            </a:r>
            <a:r>
              <a:rPr lang="de-AT" sz="2000" b="1" dirty="0"/>
              <a:t>zwei </a:t>
            </a:r>
            <a:r>
              <a:rPr lang="de-AT" sz="2000" dirty="0"/>
              <a:t>Geschäftstagen Aufforderung an abgebende </a:t>
            </a:r>
            <a:r>
              <a:rPr lang="de-AT" sz="2000" dirty="0" smtClean="0"/>
              <a:t>Bank</a:t>
            </a:r>
          </a:p>
          <a:p>
            <a:pPr marL="0" indent="0">
              <a:buNone/>
            </a:pPr>
            <a:endParaRPr lang="de-AT" sz="2000" dirty="0"/>
          </a:p>
          <a:p>
            <a:pPr marL="0" indent="0">
              <a:buNone/>
            </a:pPr>
            <a:r>
              <a:rPr lang="de-AT" sz="2000" dirty="0"/>
              <a:t>Abgebende Bank: Innerhalb von </a:t>
            </a:r>
            <a:r>
              <a:rPr lang="de-AT" sz="2000" b="1" dirty="0"/>
              <a:t>fünf </a:t>
            </a:r>
            <a:r>
              <a:rPr lang="de-AT" sz="2000" dirty="0"/>
              <a:t>Geschäftstagen Übermittlung der </a:t>
            </a:r>
            <a:r>
              <a:rPr lang="de-AT" sz="2000" dirty="0" smtClean="0"/>
              <a:t>Unterlagen</a:t>
            </a:r>
          </a:p>
          <a:p>
            <a:pPr marL="0" indent="0">
              <a:buNone/>
            </a:pPr>
            <a:endParaRPr lang="de-AT" sz="2000" dirty="0"/>
          </a:p>
          <a:p>
            <a:pPr marL="0" indent="0">
              <a:buNone/>
            </a:pPr>
            <a:r>
              <a:rPr lang="de-AT" sz="2000" dirty="0"/>
              <a:t>Neue Bank: Innerhalb von</a:t>
            </a:r>
            <a:r>
              <a:rPr lang="de-AT" sz="2000" b="1" dirty="0"/>
              <a:t> fünf </a:t>
            </a:r>
            <a:r>
              <a:rPr lang="de-AT" sz="2000" dirty="0"/>
              <a:t>Geschäftstagen nach Erhalt aller Unterlagen Einrichtung des Kontos</a:t>
            </a:r>
          </a:p>
          <a:p>
            <a:pPr marL="0" indent="0">
              <a:buNone/>
            </a:pPr>
            <a:endParaRPr lang="en-GB" sz="2000" dirty="0"/>
          </a:p>
        </p:txBody>
      </p:sp>
    </p:spTree>
    <p:extLst>
      <p:ext uri="{BB962C8B-B14F-4D97-AF65-F5344CB8AC3E}">
        <p14:creationId xmlns:p14="http://schemas.microsoft.com/office/powerpoint/2010/main" val="2371713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en-GB" sz="2500" dirty="0" err="1" smtClean="0"/>
              <a:t>Zahlungskontorichtlinie</a:t>
            </a:r>
            <a:endParaRPr lang="en-GB" sz="2500" dirty="0"/>
          </a:p>
        </p:txBody>
      </p:sp>
      <p:sp>
        <p:nvSpPr>
          <p:cNvPr id="3" name="Inhaltsplatzhalter 2"/>
          <p:cNvSpPr>
            <a:spLocks noGrp="1"/>
          </p:cNvSpPr>
          <p:nvPr>
            <p:ph sz="quarter" idx="15"/>
          </p:nvPr>
        </p:nvSpPr>
        <p:spPr/>
        <p:txBody>
          <a:bodyPr/>
          <a:lstStyle/>
          <a:p>
            <a:r>
              <a:rPr lang="de-AT" sz="2000" dirty="0"/>
              <a:t>Vorschriften für die Transparenz und Vergleichbarkeit von Entgelten, die Verbrauchern für ihre Zahlungskonten in Rechnung gestellt werden</a:t>
            </a:r>
          </a:p>
          <a:p>
            <a:endParaRPr lang="de-AT" sz="2000" dirty="0"/>
          </a:p>
          <a:p>
            <a:r>
              <a:rPr lang="de-AT" sz="2000" dirty="0"/>
              <a:t>Vorschriften für einen Wechsel des Zahlungskontos innerhalb eines Mitgliedstaats</a:t>
            </a:r>
          </a:p>
          <a:p>
            <a:endParaRPr lang="de-AT" sz="2000" dirty="0"/>
          </a:p>
          <a:p>
            <a:r>
              <a:rPr lang="de-AT" sz="2000" dirty="0"/>
              <a:t>Vorschriften für eine Erleichterung der grenzüberschreitenden Zahlungskontoeröffnung für Verbraucher</a:t>
            </a:r>
          </a:p>
          <a:p>
            <a:endParaRPr lang="de-AT" sz="2000" dirty="0"/>
          </a:p>
          <a:p>
            <a:r>
              <a:rPr lang="de-AT" sz="2000" dirty="0"/>
              <a:t>Rahmen für die Vorschriften und Bedingungen um Verbrauchern das Recht auf Eröffnung und Nutzung von Zahlungskonten mit grundlegenden Funktionen in der Union zu garantieren</a:t>
            </a:r>
          </a:p>
          <a:p>
            <a:endParaRPr lang="de-AT" dirty="0"/>
          </a:p>
          <a:p>
            <a:endParaRPr lang="en-GB" dirty="0"/>
          </a:p>
        </p:txBody>
      </p:sp>
    </p:spTree>
    <p:extLst>
      <p:ext uri="{BB962C8B-B14F-4D97-AF65-F5344CB8AC3E}">
        <p14:creationId xmlns:p14="http://schemas.microsoft.com/office/powerpoint/2010/main" val="37229620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a:xfrm>
            <a:off x="467544" y="405336"/>
            <a:ext cx="6480720" cy="647400"/>
          </a:xfrm>
        </p:spPr>
        <p:txBody>
          <a:bodyPr/>
          <a:lstStyle/>
          <a:p>
            <a:r>
              <a:rPr lang="de-AT" sz="2500" dirty="0"/>
              <a:t>Erleichterung der grenzüberschreitenden Kontoeröffnung</a:t>
            </a:r>
          </a:p>
          <a:p>
            <a:endParaRPr lang="en-GB" sz="1000" dirty="0"/>
          </a:p>
        </p:txBody>
      </p:sp>
      <p:sp>
        <p:nvSpPr>
          <p:cNvPr id="3" name="Inhaltsplatzhalter 2"/>
          <p:cNvSpPr>
            <a:spLocks noGrp="1"/>
          </p:cNvSpPr>
          <p:nvPr>
            <p:ph sz="quarter" idx="15"/>
          </p:nvPr>
        </p:nvSpPr>
        <p:spPr/>
        <p:txBody>
          <a:bodyPr/>
          <a:lstStyle/>
          <a:p>
            <a:pPr marL="0" indent="0">
              <a:buNone/>
            </a:pPr>
            <a:endParaRPr lang="de-AT" sz="2000" dirty="0" smtClean="0"/>
          </a:p>
          <a:p>
            <a:pPr marL="0" indent="0">
              <a:buNone/>
            </a:pPr>
            <a:r>
              <a:rPr lang="de-AT" sz="2000" dirty="0" smtClean="0"/>
              <a:t>Entscheidet </a:t>
            </a:r>
            <a:r>
              <a:rPr lang="de-AT" sz="2000" dirty="0"/>
              <a:t>sich der Verbraucher dafür, den Zahlern oder Zahlungsempfängern die Informationen persönlich zu übermitteln, </a:t>
            </a:r>
            <a:r>
              <a:rPr lang="de-AT" sz="2000" dirty="0" smtClean="0"/>
              <a:t>stellt </a:t>
            </a:r>
            <a:r>
              <a:rPr lang="de-AT" sz="2000" dirty="0"/>
              <a:t>der empfangende Zahlungsdienstleister Musterschreiben zur </a:t>
            </a:r>
            <a:r>
              <a:rPr lang="de-AT" sz="2000" dirty="0" smtClean="0"/>
              <a:t>Verfügung</a:t>
            </a:r>
          </a:p>
          <a:p>
            <a:pPr marL="0" indent="0">
              <a:buNone/>
            </a:pPr>
            <a:endParaRPr lang="de-AT" sz="2000" dirty="0" smtClean="0"/>
          </a:p>
          <a:p>
            <a:pPr marL="0" indent="0">
              <a:buNone/>
            </a:pPr>
            <a:r>
              <a:rPr lang="de-AT" sz="2000" dirty="0" smtClean="0"/>
              <a:t>Erleichterung </a:t>
            </a:r>
            <a:r>
              <a:rPr lang="de-AT" sz="2000" dirty="0"/>
              <a:t>der grenzüberschreitenden Kontoeröffnung</a:t>
            </a:r>
          </a:p>
          <a:p>
            <a:pPr marL="0" indent="0">
              <a:buNone/>
            </a:pPr>
            <a:r>
              <a:rPr lang="de-AT" sz="2000" dirty="0"/>
              <a:t>Unentgeltliche Zurverfügungstellung eines Verzeichnisses sämtlicher Daueraufträge, wiederkehrender eingehender Zahlungen und Lastschriften (und wenn verfügbar Lastschriftmandate) innerhalb der letzten 13 Monate.</a:t>
            </a:r>
          </a:p>
          <a:p>
            <a:pPr marL="0" indent="0">
              <a:buNone/>
            </a:pPr>
            <a:endParaRPr lang="en-GB" sz="2000" dirty="0"/>
          </a:p>
        </p:txBody>
      </p:sp>
    </p:spTree>
    <p:extLst>
      <p:ext uri="{BB962C8B-B14F-4D97-AF65-F5344CB8AC3E}">
        <p14:creationId xmlns:p14="http://schemas.microsoft.com/office/powerpoint/2010/main" val="40486962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Zugang zu Zahlungskonten</a:t>
            </a:r>
          </a:p>
        </p:txBody>
      </p:sp>
      <p:sp>
        <p:nvSpPr>
          <p:cNvPr id="3" name="Inhaltsplatzhalter 2"/>
          <p:cNvSpPr>
            <a:spLocks noGrp="1"/>
          </p:cNvSpPr>
          <p:nvPr>
            <p:ph sz="quarter" idx="15"/>
          </p:nvPr>
        </p:nvSpPr>
        <p:spPr/>
        <p:txBody>
          <a:bodyPr/>
          <a:lstStyle/>
          <a:p>
            <a:pPr marL="0" indent="0">
              <a:buNone/>
            </a:pPr>
            <a:r>
              <a:rPr lang="de-AT" sz="2000" dirty="0"/>
              <a:t>Nichtdiskriminierung – gilt für alle </a:t>
            </a:r>
            <a:r>
              <a:rPr lang="de-AT" sz="2000" dirty="0" smtClean="0"/>
              <a:t>Zahlungskonten</a:t>
            </a:r>
          </a:p>
          <a:p>
            <a:pPr marL="0" indent="0">
              <a:buNone/>
            </a:pPr>
            <a:endParaRPr lang="de-AT" sz="2000" dirty="0"/>
          </a:p>
          <a:p>
            <a:pPr marL="0" indent="0">
              <a:buNone/>
            </a:pPr>
            <a:r>
              <a:rPr lang="de-AT" sz="2000" dirty="0"/>
              <a:t>Verbraucher mit rechtmäßigem Aufenthalt in der Union, die ein Zahlungskonto oder den Zugang zu einem solchen Konto in Österreich beantragen, dürfen von Kreditinstituten nicht wegen ihrer Staatsangehörigkeit, ihres Wohnsitzes, Geschlechts, Alters, ihrer Rasse, Hautfarbe, ethnischen oder sozialen Herkunft, genetischen Merkmale, der Sprache, der Religion oder der Weltanschauung, der politischen oder sonstigen Anschauung, der Zugehörigkeit zu einer nationalen Minderheit, des Vermögens, der Geburt, einer Behinderung oder der sexuellen Ausrichtung diskriminiert werden.</a:t>
            </a:r>
          </a:p>
          <a:p>
            <a:pPr marL="0" indent="0">
              <a:buNone/>
            </a:pPr>
            <a:endParaRPr lang="de-AT" dirty="0"/>
          </a:p>
        </p:txBody>
      </p:sp>
    </p:spTree>
    <p:extLst>
      <p:ext uri="{BB962C8B-B14F-4D97-AF65-F5344CB8AC3E}">
        <p14:creationId xmlns:p14="http://schemas.microsoft.com/office/powerpoint/2010/main" val="1089460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Nichtdiskriminierung</a:t>
            </a:r>
          </a:p>
        </p:txBody>
      </p:sp>
      <p:sp>
        <p:nvSpPr>
          <p:cNvPr id="3" name="Inhaltsplatzhalter 2"/>
          <p:cNvSpPr>
            <a:spLocks noGrp="1"/>
          </p:cNvSpPr>
          <p:nvPr>
            <p:ph sz="quarter" idx="15"/>
          </p:nvPr>
        </p:nvSpPr>
        <p:spPr/>
        <p:txBody>
          <a:bodyPr/>
          <a:lstStyle/>
          <a:p>
            <a:pPr marL="0" indent="0">
              <a:buNone/>
            </a:pPr>
            <a:r>
              <a:rPr lang="de-AT" sz="2000" dirty="0" smtClean="0"/>
              <a:t>Keine </a:t>
            </a:r>
            <a:r>
              <a:rPr lang="de-AT" sz="2000" dirty="0"/>
              <a:t>unzulässige Diskriminierung </a:t>
            </a:r>
          </a:p>
          <a:p>
            <a:pPr marL="0" indent="0">
              <a:buNone/>
            </a:pPr>
            <a:r>
              <a:rPr lang="de-AT" sz="2000" dirty="0" smtClean="0"/>
              <a:t>wenn </a:t>
            </a:r>
            <a:r>
              <a:rPr lang="de-AT" sz="2000" dirty="0"/>
              <a:t>ein Kreditinstitut den Zugang zu einem Zahlungskonto, das kein Zahlungskonto mit grundlegenden Funktionen ist, dem Verbraucher wegen </a:t>
            </a:r>
            <a:r>
              <a:rPr lang="de-AT" sz="2000" dirty="0" smtClean="0"/>
              <a:t> seiner </a:t>
            </a:r>
          </a:p>
          <a:p>
            <a:r>
              <a:rPr lang="de-AT" sz="2000" dirty="0" smtClean="0"/>
              <a:t>finanziellen </a:t>
            </a:r>
            <a:r>
              <a:rPr lang="de-AT" sz="2000" dirty="0"/>
              <a:t>Situation, </a:t>
            </a:r>
            <a:endParaRPr lang="de-AT" sz="2000" dirty="0" smtClean="0"/>
          </a:p>
          <a:p>
            <a:r>
              <a:rPr lang="de-AT" sz="2000" dirty="0" smtClean="0"/>
              <a:t>seines </a:t>
            </a:r>
            <a:r>
              <a:rPr lang="de-AT" sz="2000" dirty="0"/>
              <a:t>Beschäftigungsstatus, </a:t>
            </a:r>
            <a:endParaRPr lang="de-AT" sz="2000" dirty="0" smtClean="0"/>
          </a:p>
          <a:p>
            <a:r>
              <a:rPr lang="de-AT" sz="2000" dirty="0" smtClean="0"/>
              <a:t>der </a:t>
            </a:r>
            <a:r>
              <a:rPr lang="de-AT" sz="2000" dirty="0"/>
              <a:t>Höhe seines Einkommens, </a:t>
            </a:r>
            <a:endParaRPr lang="de-AT" sz="2000" dirty="0" smtClean="0"/>
          </a:p>
          <a:p>
            <a:r>
              <a:rPr lang="de-AT" sz="2000" dirty="0" smtClean="0"/>
              <a:t>seiner </a:t>
            </a:r>
            <a:r>
              <a:rPr lang="de-AT" sz="2000" dirty="0"/>
              <a:t>bereits in Anspruch genommenen Darlehen oder </a:t>
            </a:r>
            <a:endParaRPr lang="de-AT" sz="2000" dirty="0" smtClean="0"/>
          </a:p>
          <a:p>
            <a:r>
              <a:rPr lang="de-AT" sz="2000" dirty="0" smtClean="0"/>
              <a:t>einer </a:t>
            </a:r>
            <a:r>
              <a:rPr lang="de-AT" sz="2000" dirty="0"/>
              <a:t>Privatinsolvenz </a:t>
            </a:r>
            <a:endParaRPr lang="de-AT" sz="2000" dirty="0" smtClean="0"/>
          </a:p>
          <a:p>
            <a:pPr marL="0" indent="0">
              <a:buNone/>
            </a:pPr>
            <a:r>
              <a:rPr lang="de-AT" sz="2000" dirty="0" smtClean="0"/>
              <a:t>verwehrt</a:t>
            </a:r>
            <a:r>
              <a:rPr lang="de-AT" sz="2000" dirty="0"/>
              <a:t>.</a:t>
            </a:r>
          </a:p>
          <a:p>
            <a:pPr marL="0" indent="0">
              <a:buNone/>
            </a:pPr>
            <a:endParaRPr lang="de-AT" sz="2000" dirty="0"/>
          </a:p>
        </p:txBody>
      </p:sp>
    </p:spTree>
    <p:extLst>
      <p:ext uri="{BB962C8B-B14F-4D97-AF65-F5344CB8AC3E}">
        <p14:creationId xmlns:p14="http://schemas.microsoft.com/office/powerpoint/2010/main" val="29154334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a:xfrm>
            <a:off x="467544" y="405336"/>
            <a:ext cx="6264696" cy="647400"/>
          </a:xfrm>
        </p:spPr>
        <p:txBody>
          <a:bodyPr>
            <a:noAutofit/>
          </a:bodyPr>
          <a:lstStyle/>
          <a:p>
            <a:r>
              <a:rPr lang="de-AT" sz="2400" dirty="0"/>
              <a:t>Recht auf Zugang zu einem Zahlungskonto mit grundlegenden Funktionen</a:t>
            </a:r>
          </a:p>
        </p:txBody>
      </p:sp>
      <p:sp>
        <p:nvSpPr>
          <p:cNvPr id="3" name="Inhaltsplatzhalter 2"/>
          <p:cNvSpPr>
            <a:spLocks noGrp="1"/>
          </p:cNvSpPr>
          <p:nvPr>
            <p:ph sz="quarter" idx="15"/>
          </p:nvPr>
        </p:nvSpPr>
        <p:spPr/>
        <p:txBody>
          <a:bodyPr/>
          <a:lstStyle/>
          <a:p>
            <a:pPr marL="0" indent="0">
              <a:buNone/>
            </a:pPr>
            <a:r>
              <a:rPr lang="de-AT" sz="2000" dirty="0" smtClean="0"/>
              <a:t>Jeder </a:t>
            </a:r>
            <a:r>
              <a:rPr lang="de-AT" sz="2000" dirty="0"/>
              <a:t>Verbraucher mit rechtmäßigem Aufenthalt in der Union hat unabhängig von seinem </a:t>
            </a:r>
            <a:r>
              <a:rPr lang="de-AT" sz="2000" dirty="0" smtClean="0"/>
              <a:t>Wohnort.</a:t>
            </a:r>
            <a:endParaRPr lang="de-AT" sz="2000" dirty="0"/>
          </a:p>
          <a:p>
            <a:pPr marL="0" indent="0">
              <a:buNone/>
            </a:pPr>
            <a:endParaRPr lang="de-AT" sz="2000" dirty="0" smtClean="0"/>
          </a:p>
          <a:p>
            <a:pPr marL="0" indent="0">
              <a:buNone/>
            </a:pPr>
            <a:r>
              <a:rPr lang="de-AT" sz="2000" dirty="0" smtClean="0"/>
              <a:t>Gilt </a:t>
            </a:r>
            <a:r>
              <a:rPr lang="de-AT" sz="2000" dirty="0"/>
              <a:t>auch für Verbraucher ohne festen Wohnsitz, Asylwerbern sowie Verbrauchern ohne Aufenthaltsrecht, die aus rechtlichen oder tatsächlichen Gründen nicht abschiebbar sind.</a:t>
            </a:r>
          </a:p>
          <a:p>
            <a:pPr marL="0" indent="0">
              <a:buNone/>
            </a:pPr>
            <a:endParaRPr lang="de-AT" sz="2000" dirty="0" smtClean="0"/>
          </a:p>
          <a:p>
            <a:pPr marL="0" indent="0">
              <a:buNone/>
            </a:pPr>
            <a:r>
              <a:rPr lang="de-AT" sz="2000" dirty="0" smtClean="0"/>
              <a:t>Spätestens </a:t>
            </a:r>
            <a:r>
              <a:rPr lang="de-AT" sz="2000" dirty="0"/>
              <a:t>nach zehn Geschäftstage Eröffnung oder Ablehnung</a:t>
            </a:r>
          </a:p>
          <a:p>
            <a:pPr marL="0" indent="0">
              <a:buNone/>
            </a:pPr>
            <a:endParaRPr lang="de-AT" sz="2000" dirty="0" smtClean="0"/>
          </a:p>
          <a:p>
            <a:pPr marL="0" indent="0">
              <a:buNone/>
            </a:pPr>
            <a:r>
              <a:rPr lang="de-AT" sz="2000" dirty="0" smtClean="0"/>
              <a:t>Kreditinstitut </a:t>
            </a:r>
            <a:r>
              <a:rPr lang="de-AT" sz="2000" dirty="0"/>
              <a:t>darf vor der Eröffnung </a:t>
            </a:r>
            <a:r>
              <a:rPr lang="de-AT" sz="2000" dirty="0" smtClean="0"/>
              <a:t>nachprüfen - ehrenwörtliche Erklärung </a:t>
            </a:r>
            <a:endParaRPr lang="de-AT" sz="2000" dirty="0"/>
          </a:p>
          <a:p>
            <a:pPr marL="0" indent="0">
              <a:buNone/>
            </a:pPr>
            <a:endParaRPr lang="de-AT" dirty="0"/>
          </a:p>
        </p:txBody>
      </p:sp>
    </p:spTree>
    <p:extLst>
      <p:ext uri="{BB962C8B-B14F-4D97-AF65-F5344CB8AC3E}">
        <p14:creationId xmlns:p14="http://schemas.microsoft.com/office/powerpoint/2010/main" val="29932969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Identitätsprüfung</a:t>
            </a:r>
          </a:p>
        </p:txBody>
      </p:sp>
      <p:sp>
        <p:nvSpPr>
          <p:cNvPr id="3" name="Inhaltsplatzhalter 2"/>
          <p:cNvSpPr>
            <a:spLocks noGrp="1"/>
          </p:cNvSpPr>
          <p:nvPr>
            <p:ph sz="quarter" idx="15"/>
          </p:nvPr>
        </p:nvSpPr>
        <p:spPr/>
        <p:txBody>
          <a:bodyPr/>
          <a:lstStyle/>
          <a:p>
            <a:pPr marL="0" indent="0">
              <a:buNone/>
            </a:pPr>
            <a:endParaRPr lang="de-AT" sz="2000" dirty="0" smtClean="0"/>
          </a:p>
          <a:p>
            <a:pPr marL="0" indent="0">
              <a:buNone/>
            </a:pPr>
            <a:r>
              <a:rPr lang="de-AT" sz="2000" dirty="0" smtClean="0"/>
              <a:t>Ein </a:t>
            </a:r>
            <a:r>
              <a:rPr lang="de-AT" sz="2000" dirty="0"/>
              <a:t>Kreditinstitut </a:t>
            </a:r>
            <a:r>
              <a:rPr lang="de-AT" sz="2000" dirty="0" smtClean="0"/>
              <a:t>hat die </a:t>
            </a:r>
            <a:r>
              <a:rPr lang="de-AT" sz="2000" dirty="0"/>
              <a:t>Identität eines Asylwerbers oder eines Geduldeten beim Abschluss eines Rahmenvertrags über ein Zahlungskonto mit grundlegenden Funktionen anhand der </a:t>
            </a:r>
            <a:endParaRPr lang="de-AT" sz="2000" dirty="0" smtClean="0"/>
          </a:p>
          <a:p>
            <a:r>
              <a:rPr lang="de-AT" sz="2000" dirty="0" smtClean="0"/>
              <a:t>Verfahrenskarte </a:t>
            </a:r>
            <a:r>
              <a:rPr lang="de-AT" sz="2000" dirty="0"/>
              <a:t>gemäß § 50 </a:t>
            </a:r>
            <a:r>
              <a:rPr lang="de-AT" sz="2000" dirty="0" err="1"/>
              <a:t>AsylG</a:t>
            </a:r>
            <a:r>
              <a:rPr lang="de-AT" sz="2000" dirty="0"/>
              <a:t>, </a:t>
            </a:r>
            <a:endParaRPr lang="de-AT" sz="2000" dirty="0" smtClean="0"/>
          </a:p>
          <a:p>
            <a:r>
              <a:rPr lang="de-AT" sz="2000" dirty="0" smtClean="0"/>
              <a:t>der </a:t>
            </a:r>
            <a:r>
              <a:rPr lang="de-AT" sz="2000" dirty="0"/>
              <a:t>Aufenthaltsberechtigungskarte gemäß § 51 </a:t>
            </a:r>
            <a:r>
              <a:rPr lang="de-AT" sz="2000" dirty="0" err="1"/>
              <a:t>AsylG</a:t>
            </a:r>
            <a:r>
              <a:rPr lang="de-AT" sz="2000" dirty="0"/>
              <a:t> oder </a:t>
            </a:r>
            <a:endParaRPr lang="de-AT" sz="2000" dirty="0" smtClean="0"/>
          </a:p>
          <a:p>
            <a:r>
              <a:rPr lang="de-AT" sz="2000" dirty="0" smtClean="0"/>
              <a:t>der  </a:t>
            </a:r>
            <a:r>
              <a:rPr lang="de-AT" sz="2000" dirty="0"/>
              <a:t>Karte für Geduldete gemäß § 46a </a:t>
            </a:r>
            <a:r>
              <a:rPr lang="de-AT" sz="2000" dirty="0" err="1"/>
              <a:t>Abs</a:t>
            </a:r>
            <a:r>
              <a:rPr lang="de-AT" sz="2000" dirty="0"/>
              <a:t> 2 und 3 FPG </a:t>
            </a:r>
            <a:r>
              <a:rPr lang="de-AT" sz="2000" dirty="0" smtClean="0"/>
              <a:t>festzustellen</a:t>
            </a:r>
          </a:p>
          <a:p>
            <a:pPr marL="0" indent="0">
              <a:buNone/>
            </a:pPr>
            <a:r>
              <a:rPr lang="de-AT" sz="2000" dirty="0" smtClean="0"/>
              <a:t> sofern </a:t>
            </a:r>
            <a:r>
              <a:rPr lang="de-AT" sz="2000" dirty="0"/>
              <a:t>dem Verbraucher kein anderer den Vorgaben des § 40 Abs. 1 dritter Satz BWG entsprechender amtlicher Lichtbildausweis zur Verfügung steht.</a:t>
            </a:r>
          </a:p>
          <a:p>
            <a:pPr marL="0" indent="0">
              <a:buNone/>
            </a:pPr>
            <a:endParaRPr lang="de-AT" dirty="0"/>
          </a:p>
        </p:txBody>
      </p:sp>
    </p:spTree>
    <p:extLst>
      <p:ext uri="{BB962C8B-B14F-4D97-AF65-F5344CB8AC3E}">
        <p14:creationId xmlns:p14="http://schemas.microsoft.com/office/powerpoint/2010/main" val="28879912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Ablehnungsgründe</a:t>
            </a:r>
          </a:p>
        </p:txBody>
      </p:sp>
      <p:sp>
        <p:nvSpPr>
          <p:cNvPr id="3" name="Inhaltsplatzhalter 2"/>
          <p:cNvSpPr>
            <a:spLocks noGrp="1"/>
          </p:cNvSpPr>
          <p:nvPr>
            <p:ph sz="quarter" idx="15"/>
          </p:nvPr>
        </p:nvSpPr>
        <p:spPr/>
        <p:txBody>
          <a:bodyPr/>
          <a:lstStyle/>
          <a:p>
            <a:pPr marL="0" indent="0">
              <a:buNone/>
            </a:pPr>
            <a:endParaRPr lang="de-AT" sz="2000" dirty="0" smtClean="0"/>
          </a:p>
          <a:p>
            <a:r>
              <a:rPr lang="de-AT" sz="2000" dirty="0" smtClean="0"/>
              <a:t>Dienste </a:t>
            </a:r>
            <a:r>
              <a:rPr lang="de-AT" sz="2000" dirty="0"/>
              <a:t>werden nicht angeboten</a:t>
            </a:r>
          </a:p>
          <a:p>
            <a:r>
              <a:rPr lang="de-AT" sz="2000" dirty="0"/>
              <a:t>Verbraucher bereits Inhaber eines Zahlungskonto in Österreich</a:t>
            </a:r>
          </a:p>
          <a:p>
            <a:r>
              <a:rPr lang="de-AT" sz="2000" dirty="0"/>
              <a:t>Verurteilung wegen schweren Betrugs </a:t>
            </a:r>
            <a:r>
              <a:rPr lang="de-AT" sz="2000" dirty="0" err="1"/>
              <a:t>iZm</a:t>
            </a:r>
            <a:r>
              <a:rPr lang="de-AT" sz="2000" dirty="0"/>
              <a:t> missbräuchlicher Verwendung eines </a:t>
            </a:r>
            <a:r>
              <a:rPr lang="de-AT" sz="2000" dirty="0" smtClean="0"/>
              <a:t>Zahlungskontos</a:t>
            </a:r>
          </a:p>
          <a:p>
            <a:r>
              <a:rPr lang="de-AT" sz="2000" dirty="0" smtClean="0"/>
              <a:t>Kreditinstitut </a:t>
            </a:r>
            <a:r>
              <a:rPr lang="de-AT" sz="2000" dirty="0"/>
              <a:t>hat gerichtlich festgestellte offene Forderung aus einer anderen </a:t>
            </a:r>
            <a:r>
              <a:rPr lang="de-AT" sz="2000" dirty="0" smtClean="0"/>
              <a:t>Vertragsbeziehung</a:t>
            </a:r>
          </a:p>
          <a:p>
            <a:r>
              <a:rPr lang="de-AT" sz="2000" dirty="0" smtClean="0"/>
              <a:t>Verurteilung </a:t>
            </a:r>
            <a:r>
              <a:rPr lang="de-AT" sz="2000" dirty="0"/>
              <a:t>wegen einer gerichtlich strafbaren Handlung zum Nachteil des Kreditinstituts oder eines seiner Mitarbeiter</a:t>
            </a:r>
          </a:p>
          <a:p>
            <a:endParaRPr lang="de-AT" dirty="0"/>
          </a:p>
        </p:txBody>
      </p:sp>
    </p:spTree>
    <p:extLst>
      <p:ext uri="{BB962C8B-B14F-4D97-AF65-F5344CB8AC3E}">
        <p14:creationId xmlns:p14="http://schemas.microsoft.com/office/powerpoint/2010/main" val="19808798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Ablehnung</a:t>
            </a:r>
          </a:p>
        </p:txBody>
      </p:sp>
      <p:sp>
        <p:nvSpPr>
          <p:cNvPr id="3" name="Inhaltsplatzhalter 2"/>
          <p:cNvSpPr>
            <a:spLocks noGrp="1"/>
          </p:cNvSpPr>
          <p:nvPr>
            <p:ph sz="quarter" idx="15"/>
          </p:nvPr>
        </p:nvSpPr>
        <p:spPr/>
        <p:txBody>
          <a:bodyPr/>
          <a:lstStyle/>
          <a:p>
            <a:pPr marL="0" indent="0">
              <a:buNone/>
            </a:pPr>
            <a:endParaRPr lang="de-AT" sz="2000" dirty="0" smtClean="0"/>
          </a:p>
          <a:p>
            <a:pPr marL="0" indent="0">
              <a:buNone/>
            </a:pPr>
            <a:r>
              <a:rPr lang="de-AT" sz="2000" dirty="0" smtClean="0"/>
              <a:t>Schriftliche </a:t>
            </a:r>
            <a:r>
              <a:rPr lang="de-AT" sz="2000" dirty="0"/>
              <a:t>und unentgeltliche Information über Gründe</a:t>
            </a:r>
          </a:p>
          <a:p>
            <a:pPr marL="0" indent="0">
              <a:buNone/>
            </a:pPr>
            <a:r>
              <a:rPr lang="de-AT" sz="2000" dirty="0"/>
              <a:t>Außer: Geldwäsche und Terrorismusfinanzierung</a:t>
            </a:r>
          </a:p>
          <a:p>
            <a:pPr marL="0" indent="0">
              <a:buNone/>
            </a:pPr>
            <a:endParaRPr lang="de-AT" sz="2000" dirty="0"/>
          </a:p>
          <a:p>
            <a:pPr marL="0" indent="0">
              <a:buNone/>
            </a:pPr>
            <a:r>
              <a:rPr lang="de-AT" sz="2000" dirty="0"/>
              <a:t>Hinweis auf Beschwerdemöglichkeiten und Schlichtungsstelle</a:t>
            </a:r>
          </a:p>
          <a:p>
            <a:pPr marL="0" indent="0">
              <a:buNone/>
            </a:pPr>
            <a:endParaRPr lang="de-AT" dirty="0"/>
          </a:p>
          <a:p>
            <a:endParaRPr lang="de-AT" dirty="0"/>
          </a:p>
        </p:txBody>
      </p:sp>
    </p:spTree>
    <p:extLst>
      <p:ext uri="{BB962C8B-B14F-4D97-AF65-F5344CB8AC3E}">
        <p14:creationId xmlns:p14="http://schemas.microsoft.com/office/powerpoint/2010/main" val="37168767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Merkmale eines Zahlungskontos mit grundlegenden Funktionen</a:t>
            </a:r>
          </a:p>
        </p:txBody>
      </p:sp>
      <p:sp>
        <p:nvSpPr>
          <p:cNvPr id="3" name="Inhaltsplatzhalter 2"/>
          <p:cNvSpPr>
            <a:spLocks noGrp="1"/>
          </p:cNvSpPr>
          <p:nvPr>
            <p:ph sz="quarter" idx="15"/>
          </p:nvPr>
        </p:nvSpPr>
        <p:spPr/>
        <p:txBody>
          <a:bodyPr/>
          <a:lstStyle/>
          <a:p>
            <a:pPr marL="0" indent="0">
              <a:buNone/>
            </a:pPr>
            <a:endParaRPr lang="de-AT" sz="2000" dirty="0" smtClean="0"/>
          </a:p>
          <a:p>
            <a:pPr marL="0" indent="0">
              <a:buNone/>
            </a:pPr>
            <a:r>
              <a:rPr lang="de-AT" sz="2000" dirty="0" smtClean="0"/>
              <a:t>Einzahlung</a:t>
            </a:r>
            <a:r>
              <a:rPr lang="de-AT" sz="2000" dirty="0"/>
              <a:t>;</a:t>
            </a:r>
          </a:p>
          <a:p>
            <a:pPr marL="0" indent="0">
              <a:buNone/>
            </a:pPr>
            <a:r>
              <a:rPr lang="de-AT" sz="2000" dirty="0"/>
              <a:t>Barabhebungen (Schalter, Geldautomaten) ermöglichen;</a:t>
            </a:r>
          </a:p>
          <a:p>
            <a:pPr marL="0" indent="0">
              <a:buNone/>
            </a:pPr>
            <a:r>
              <a:rPr lang="de-AT" sz="2000" dirty="0"/>
              <a:t>Lastschriften;</a:t>
            </a:r>
          </a:p>
          <a:p>
            <a:pPr marL="0" indent="0">
              <a:buNone/>
            </a:pPr>
            <a:r>
              <a:rPr lang="de-AT" sz="2000" dirty="0"/>
              <a:t>Zahlungsvorgänge mit Zahlungskarten, einschließlich Online-Zahlungen;</a:t>
            </a:r>
          </a:p>
          <a:p>
            <a:pPr marL="0" indent="0">
              <a:buNone/>
            </a:pPr>
            <a:r>
              <a:rPr lang="de-AT" sz="2000" dirty="0"/>
              <a:t>Überweisungen einschließlich Daueraufträgen an, soweit vorhanden, Terminals und Schaltern oder über das Online-System des Kreditinstituts</a:t>
            </a:r>
          </a:p>
          <a:p>
            <a:pPr marL="0" indent="0">
              <a:buNone/>
            </a:pPr>
            <a:endParaRPr lang="de-AT" sz="2000" dirty="0"/>
          </a:p>
          <a:p>
            <a:pPr marL="0" indent="0">
              <a:buNone/>
            </a:pPr>
            <a:r>
              <a:rPr lang="de-AT" sz="2000" dirty="0" smtClean="0"/>
              <a:t>Alle Dienste in </a:t>
            </a:r>
            <a:r>
              <a:rPr lang="de-AT" sz="2000" b="1" dirty="0"/>
              <a:t>unbeschränkter Zahl</a:t>
            </a:r>
          </a:p>
          <a:p>
            <a:endParaRPr lang="de-AT" dirty="0"/>
          </a:p>
        </p:txBody>
      </p:sp>
    </p:spTree>
    <p:extLst>
      <p:ext uri="{BB962C8B-B14F-4D97-AF65-F5344CB8AC3E}">
        <p14:creationId xmlns:p14="http://schemas.microsoft.com/office/powerpoint/2010/main" val="3460817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Entgelte</a:t>
            </a:r>
          </a:p>
        </p:txBody>
      </p:sp>
      <p:sp>
        <p:nvSpPr>
          <p:cNvPr id="3" name="Inhaltsplatzhalter 2"/>
          <p:cNvSpPr>
            <a:spLocks noGrp="1"/>
          </p:cNvSpPr>
          <p:nvPr>
            <p:ph sz="quarter" idx="15"/>
          </p:nvPr>
        </p:nvSpPr>
        <p:spPr/>
        <p:txBody>
          <a:bodyPr/>
          <a:lstStyle/>
          <a:p>
            <a:pPr marL="0" indent="0">
              <a:buNone/>
            </a:pPr>
            <a:endParaRPr lang="de-AT" sz="2000" dirty="0" smtClean="0"/>
          </a:p>
          <a:p>
            <a:pPr marL="0" indent="0">
              <a:buNone/>
            </a:pPr>
            <a:r>
              <a:rPr lang="de-AT" sz="2000" dirty="0" smtClean="0"/>
              <a:t>Entwurf </a:t>
            </a:r>
            <a:r>
              <a:rPr lang="de-AT" sz="2000" dirty="0"/>
              <a:t>sieht zwei Grenzen vor</a:t>
            </a:r>
          </a:p>
          <a:p>
            <a:r>
              <a:rPr lang="de-AT" sz="2000" dirty="0"/>
              <a:t>(80 Euro) und die jährlichen Kontokosten, für die Nutzung der Dienste des bei </a:t>
            </a:r>
            <a:r>
              <a:rPr lang="de-AT" sz="2000" dirty="0" smtClean="0"/>
              <a:t>für den betreffenden Verbraucher günstigsten </a:t>
            </a:r>
            <a:r>
              <a:rPr lang="de-AT" sz="2000" dirty="0"/>
              <a:t>der aktuell vom Kreditinstitut angebotenen Zahlungskonten zu </a:t>
            </a:r>
            <a:r>
              <a:rPr lang="de-AT" sz="2000" dirty="0" smtClean="0"/>
              <a:t>zahlen sind</a:t>
            </a:r>
            <a:endParaRPr lang="de-AT" sz="2000" dirty="0"/>
          </a:p>
          <a:p>
            <a:r>
              <a:rPr lang="de-AT" sz="2000" dirty="0"/>
              <a:t>Sozial oder wirtschaftlich besonders schutzbedürftige Verbrauchern – (40 Euro)</a:t>
            </a:r>
          </a:p>
          <a:p>
            <a:endParaRPr lang="de-AT" dirty="0"/>
          </a:p>
        </p:txBody>
      </p:sp>
    </p:spTree>
    <p:extLst>
      <p:ext uri="{BB962C8B-B14F-4D97-AF65-F5344CB8AC3E}">
        <p14:creationId xmlns:p14="http://schemas.microsoft.com/office/powerpoint/2010/main" val="31010135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Rahmenverträge und Kündigung</a:t>
            </a:r>
          </a:p>
        </p:txBody>
      </p:sp>
      <p:sp>
        <p:nvSpPr>
          <p:cNvPr id="3" name="Inhaltsplatzhalter 2"/>
          <p:cNvSpPr>
            <a:spLocks noGrp="1"/>
          </p:cNvSpPr>
          <p:nvPr>
            <p:ph sz="quarter" idx="15"/>
          </p:nvPr>
        </p:nvSpPr>
        <p:spPr/>
        <p:txBody>
          <a:bodyPr/>
          <a:lstStyle/>
          <a:p>
            <a:pPr marL="0" indent="0">
              <a:buNone/>
            </a:pPr>
            <a:endParaRPr lang="de-AT" sz="2000" dirty="0" smtClean="0"/>
          </a:p>
          <a:p>
            <a:r>
              <a:rPr lang="de-AT" sz="2000" dirty="0" smtClean="0"/>
              <a:t>Besonderer </a:t>
            </a:r>
            <a:r>
              <a:rPr lang="de-AT" sz="2000" dirty="0"/>
              <a:t>Kündigungsschutz – 2 Monate vorher Bekanntgabe</a:t>
            </a:r>
          </a:p>
          <a:p>
            <a:r>
              <a:rPr lang="de-AT" sz="2000" dirty="0"/>
              <a:t>24 aufeinanderfolgenden Monaten kein Zahlungsvorgang</a:t>
            </a:r>
          </a:p>
          <a:p>
            <a:r>
              <a:rPr lang="de-AT" sz="2000" dirty="0"/>
              <a:t>Unrichtige Angaben</a:t>
            </a:r>
          </a:p>
          <a:p>
            <a:r>
              <a:rPr lang="de-AT" sz="2000" dirty="0"/>
              <a:t>Keinen rechtmäßigen Aufenthalt</a:t>
            </a:r>
          </a:p>
          <a:p>
            <a:r>
              <a:rPr lang="de-AT" sz="2000" dirty="0"/>
              <a:t>Zweites Zahlungskonto in Österreich</a:t>
            </a:r>
          </a:p>
          <a:p>
            <a:r>
              <a:rPr lang="de-AT" sz="2000" dirty="0" smtClean="0"/>
              <a:t>Gerichtlich strafbare Handlung zum Nachteil des Kreditinstituts oder eines seiner Mitarbeiter</a:t>
            </a:r>
          </a:p>
          <a:p>
            <a:r>
              <a:rPr lang="de-AT" sz="2000" dirty="0" smtClean="0"/>
              <a:t>Konto wird wiederholt für unternehmerische Zwecke genutzt</a:t>
            </a:r>
          </a:p>
          <a:p>
            <a:pPr marL="0" indent="0">
              <a:buNone/>
            </a:pPr>
            <a:endParaRPr lang="de-AT" sz="2000" dirty="0"/>
          </a:p>
          <a:p>
            <a:pPr marL="0" indent="0">
              <a:buNone/>
            </a:pPr>
            <a:endParaRPr lang="de-AT" dirty="0"/>
          </a:p>
        </p:txBody>
      </p:sp>
    </p:spTree>
    <p:extLst>
      <p:ext uri="{BB962C8B-B14F-4D97-AF65-F5344CB8AC3E}">
        <p14:creationId xmlns:p14="http://schemas.microsoft.com/office/powerpoint/2010/main" val="4249641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a:xfrm>
            <a:off x="467544" y="405336"/>
            <a:ext cx="6768752" cy="647400"/>
          </a:xfrm>
        </p:spPr>
        <p:txBody>
          <a:bodyPr>
            <a:noAutofit/>
          </a:bodyPr>
          <a:lstStyle/>
          <a:p>
            <a:r>
              <a:rPr lang="de-AT" sz="2500" dirty="0" smtClean="0"/>
              <a:t>Verbraucherzahlungskontogesetz-E</a:t>
            </a:r>
            <a:endParaRPr lang="de-AT" sz="2500" dirty="0"/>
          </a:p>
        </p:txBody>
      </p:sp>
      <p:sp>
        <p:nvSpPr>
          <p:cNvPr id="3" name="Inhaltsplatzhalter 2"/>
          <p:cNvSpPr>
            <a:spLocks noGrp="1"/>
          </p:cNvSpPr>
          <p:nvPr>
            <p:ph sz="quarter" idx="15"/>
          </p:nvPr>
        </p:nvSpPr>
        <p:spPr/>
        <p:txBody>
          <a:bodyPr/>
          <a:lstStyle/>
          <a:p>
            <a:pPr marL="0" indent="0">
              <a:buNone/>
            </a:pPr>
            <a:r>
              <a:rPr lang="de-AT" sz="2000" dirty="0" smtClean="0"/>
              <a:t>Regelungsgegenstand</a:t>
            </a:r>
            <a:endParaRPr lang="de-AT" sz="2000" dirty="0"/>
          </a:p>
          <a:p>
            <a:pPr marL="0" indent="0">
              <a:buNone/>
            </a:pPr>
            <a:endParaRPr lang="de-AT" sz="2000" dirty="0"/>
          </a:p>
          <a:p>
            <a:r>
              <a:rPr lang="de-AT" sz="2000" dirty="0" smtClean="0"/>
              <a:t>Informationen </a:t>
            </a:r>
            <a:r>
              <a:rPr lang="de-AT" sz="2000" dirty="0"/>
              <a:t>über die Entgelte für </a:t>
            </a:r>
            <a:r>
              <a:rPr lang="de-AT" sz="2000" dirty="0" smtClean="0"/>
              <a:t>Verbraucherzahlungskonten, die Zahlungsdienstleister Verbrauchern erteilen müssen </a:t>
            </a:r>
          </a:p>
          <a:p>
            <a:endParaRPr lang="de-AT" sz="2000" dirty="0"/>
          </a:p>
          <a:p>
            <a:r>
              <a:rPr lang="de-AT" sz="2000" dirty="0" smtClean="0"/>
              <a:t>Eine </a:t>
            </a:r>
            <a:r>
              <a:rPr lang="de-AT" sz="2000" dirty="0"/>
              <a:t>von der Bundesarbeitskammer betriebene Vergleichswebsite </a:t>
            </a:r>
            <a:endParaRPr lang="de-AT" sz="2000" dirty="0" smtClean="0"/>
          </a:p>
          <a:p>
            <a:endParaRPr lang="de-AT" sz="2000" dirty="0"/>
          </a:p>
          <a:p>
            <a:r>
              <a:rPr lang="de-AT" sz="2000" dirty="0" smtClean="0"/>
              <a:t>Kontowechsel – Pflichten des Zahlungsdienstleisters </a:t>
            </a:r>
          </a:p>
          <a:p>
            <a:endParaRPr lang="de-AT" sz="2000" dirty="0"/>
          </a:p>
          <a:p>
            <a:r>
              <a:rPr lang="de-AT" sz="2000" dirty="0"/>
              <a:t>E</a:t>
            </a:r>
            <a:r>
              <a:rPr lang="de-AT" sz="2000" dirty="0" smtClean="0"/>
              <a:t>in </a:t>
            </a:r>
            <a:r>
              <a:rPr lang="de-AT" sz="2000" dirty="0"/>
              <a:t>Recht des Verbrauchers auf Zugang zu einem Zahlungskonto mit grundlegenden </a:t>
            </a:r>
            <a:r>
              <a:rPr lang="de-AT" sz="2000" dirty="0" smtClean="0"/>
              <a:t>Funktionen, Bedingungen für die Nutzung</a:t>
            </a:r>
            <a:endParaRPr lang="de-AT" sz="2000" dirty="0"/>
          </a:p>
          <a:p>
            <a:pPr marL="0" indent="0">
              <a:buNone/>
            </a:pPr>
            <a:endParaRPr lang="de-AT" sz="2000" dirty="0"/>
          </a:p>
        </p:txBody>
      </p:sp>
    </p:spTree>
    <p:extLst>
      <p:ext uri="{BB962C8B-B14F-4D97-AF65-F5344CB8AC3E}">
        <p14:creationId xmlns:p14="http://schemas.microsoft.com/office/powerpoint/2010/main" val="42575700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a:xfrm>
            <a:off x="467544" y="405336"/>
            <a:ext cx="6192688" cy="647400"/>
          </a:xfrm>
        </p:spPr>
        <p:txBody>
          <a:bodyPr>
            <a:noAutofit/>
          </a:bodyPr>
          <a:lstStyle/>
          <a:p>
            <a:r>
              <a:rPr lang="de-AT" sz="2400" dirty="0"/>
              <a:t>Allg. Informationen über Zahlungskonten mit grundlegenden Funktionen</a:t>
            </a:r>
          </a:p>
        </p:txBody>
      </p:sp>
      <p:sp>
        <p:nvSpPr>
          <p:cNvPr id="3" name="Inhaltsplatzhalter 2"/>
          <p:cNvSpPr>
            <a:spLocks noGrp="1"/>
          </p:cNvSpPr>
          <p:nvPr>
            <p:ph sz="quarter" idx="15"/>
          </p:nvPr>
        </p:nvSpPr>
        <p:spPr>
          <a:xfrm>
            <a:off x="467544" y="1340768"/>
            <a:ext cx="8280400" cy="4824412"/>
          </a:xfrm>
        </p:spPr>
        <p:txBody>
          <a:bodyPr/>
          <a:lstStyle/>
          <a:p>
            <a:pPr marL="0" indent="0">
              <a:buNone/>
            </a:pPr>
            <a:endParaRPr lang="de-AT" sz="2000" dirty="0"/>
          </a:p>
          <a:p>
            <a:pPr marL="0" indent="0">
              <a:buNone/>
            </a:pPr>
            <a:r>
              <a:rPr lang="de-AT" sz="2000" dirty="0"/>
              <a:t>Das Kreditinstitut hat einem Verbraucher auf Anfrage jederzeit unentgeltlich Informationen </a:t>
            </a:r>
            <a:r>
              <a:rPr lang="de-AT" sz="2000" dirty="0" smtClean="0"/>
              <a:t>(Merkmalen</a:t>
            </a:r>
            <a:r>
              <a:rPr lang="de-AT" sz="2000" dirty="0"/>
              <a:t>, Entgelten und </a:t>
            </a:r>
            <a:r>
              <a:rPr lang="de-AT" sz="2000" dirty="0" smtClean="0"/>
              <a:t>Nutzungsbedingungen) zum Basiskonto </a:t>
            </a:r>
            <a:r>
              <a:rPr lang="de-AT" sz="2000" dirty="0"/>
              <a:t>in Papierform oder auf einem anderen dauerhaften Datenträger zur </a:t>
            </a:r>
            <a:r>
              <a:rPr lang="de-AT" sz="2000" dirty="0" smtClean="0"/>
              <a:t>Verfügung </a:t>
            </a:r>
            <a:r>
              <a:rPr lang="de-AT" sz="2000" dirty="0"/>
              <a:t>zu stellen</a:t>
            </a:r>
            <a:r>
              <a:rPr lang="de-AT" sz="2000" dirty="0" smtClean="0"/>
              <a:t>.</a:t>
            </a:r>
          </a:p>
          <a:p>
            <a:pPr marL="0" indent="0">
              <a:buNone/>
            </a:pPr>
            <a:r>
              <a:rPr lang="de-AT" sz="2000" dirty="0" smtClean="0"/>
              <a:t>Schutzbedürftige Verbraucher und </a:t>
            </a:r>
            <a:r>
              <a:rPr lang="de-AT" sz="2000" dirty="0"/>
              <a:t>Verbraucher aus anderen Mitgliedstaaten der Europäischen Union jederzeit unentgeltlich </a:t>
            </a:r>
            <a:r>
              <a:rPr lang="de-AT" sz="2000" dirty="0" smtClean="0"/>
              <a:t>unterstützen</a:t>
            </a:r>
            <a:r>
              <a:rPr lang="de-AT" sz="2000" dirty="0"/>
              <a:t>, soweit eine Hilfestellung im Einzelfall erforderlich ist, damit der Verbraucher sein Recht auf Eröffnung eines Zahlungskontos mit grundlegenden Funktionen ausüben und die mit einem solchen Konto verbundenen Dienste zweckmäßig nutzen kann.</a:t>
            </a:r>
          </a:p>
        </p:txBody>
      </p:sp>
    </p:spTree>
    <p:extLst>
      <p:ext uri="{BB962C8B-B14F-4D97-AF65-F5344CB8AC3E}">
        <p14:creationId xmlns:p14="http://schemas.microsoft.com/office/powerpoint/2010/main" val="20781089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smtClean="0"/>
              <a:t>Zuständige Behörde</a:t>
            </a:r>
            <a:endParaRPr lang="en-GB" sz="2500" dirty="0"/>
          </a:p>
        </p:txBody>
      </p:sp>
      <p:sp>
        <p:nvSpPr>
          <p:cNvPr id="3" name="Inhaltsplatzhalter 2"/>
          <p:cNvSpPr>
            <a:spLocks noGrp="1"/>
          </p:cNvSpPr>
          <p:nvPr>
            <p:ph sz="quarter" idx="15"/>
          </p:nvPr>
        </p:nvSpPr>
        <p:spPr/>
        <p:txBody>
          <a:bodyPr/>
          <a:lstStyle/>
          <a:p>
            <a:endParaRPr lang="de-AT" sz="2000" dirty="0" smtClean="0"/>
          </a:p>
          <a:p>
            <a:pPr marL="0" indent="0">
              <a:buNone/>
            </a:pPr>
            <a:r>
              <a:rPr lang="de-AT" sz="2000" dirty="0" smtClean="0"/>
              <a:t>FMA</a:t>
            </a:r>
          </a:p>
          <a:p>
            <a:pPr marL="0" indent="0">
              <a:buNone/>
            </a:pPr>
            <a:r>
              <a:rPr lang="de-AT" sz="2000" dirty="0" smtClean="0"/>
              <a:t>Hat Liste der repräsentativsten Dienste alle 4 Jahre zu prüfen</a:t>
            </a:r>
          </a:p>
          <a:p>
            <a:pPr marL="0" indent="0">
              <a:buNone/>
            </a:pPr>
            <a:r>
              <a:rPr lang="de-AT" sz="2000" dirty="0" smtClean="0"/>
              <a:t>Alle 2 Jahre Meldungen </a:t>
            </a:r>
            <a:r>
              <a:rPr lang="de-AT" sz="2000" dirty="0"/>
              <a:t>an </a:t>
            </a:r>
            <a:r>
              <a:rPr lang="de-AT" sz="2000" dirty="0" smtClean="0"/>
              <a:t>EBA </a:t>
            </a:r>
            <a:r>
              <a:rPr lang="de-AT" sz="2000" dirty="0" err="1" smtClean="0"/>
              <a:t>ua</a:t>
            </a:r>
            <a:r>
              <a:rPr lang="de-AT" sz="2000" dirty="0" smtClean="0"/>
              <a:t>:</a:t>
            </a:r>
          </a:p>
          <a:p>
            <a:pPr marL="0" indent="0">
              <a:buNone/>
            </a:pPr>
            <a:r>
              <a:rPr lang="de-AT" sz="2000" dirty="0" smtClean="0"/>
              <a:t>Anzahl der Kontowechsel und Anteil der abgelehnten Aufträge;</a:t>
            </a:r>
          </a:p>
          <a:p>
            <a:pPr marL="0" indent="0">
              <a:buNone/>
            </a:pPr>
            <a:r>
              <a:rPr lang="de-AT" sz="2000" dirty="0" smtClean="0"/>
              <a:t>Anzahl der Kreditinstitute, die Basiskonto anbieten, </a:t>
            </a:r>
          </a:p>
          <a:p>
            <a:pPr marL="0" indent="0">
              <a:buNone/>
            </a:pPr>
            <a:r>
              <a:rPr lang="de-AT" sz="2000" dirty="0" smtClean="0"/>
              <a:t>Anzahl der eröffneten Basiskonten, </a:t>
            </a:r>
          </a:p>
          <a:p>
            <a:pPr marL="0" indent="0">
              <a:buNone/>
            </a:pPr>
            <a:r>
              <a:rPr lang="de-AT" sz="2000" dirty="0" smtClean="0"/>
              <a:t>Anzahl der Ablehnungen.</a:t>
            </a:r>
          </a:p>
          <a:p>
            <a:endParaRPr lang="en-GB" sz="2000" dirty="0"/>
          </a:p>
        </p:txBody>
      </p:sp>
    </p:spTree>
    <p:extLst>
      <p:ext uri="{BB962C8B-B14F-4D97-AF65-F5344CB8AC3E}">
        <p14:creationId xmlns:p14="http://schemas.microsoft.com/office/powerpoint/2010/main" val="12144274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smtClean="0"/>
              <a:t>Strafbestimmungen</a:t>
            </a:r>
            <a:endParaRPr lang="en-GB" sz="2500" dirty="0"/>
          </a:p>
        </p:txBody>
      </p:sp>
      <p:sp>
        <p:nvSpPr>
          <p:cNvPr id="3" name="Inhaltsplatzhalter 2"/>
          <p:cNvSpPr>
            <a:spLocks noGrp="1"/>
          </p:cNvSpPr>
          <p:nvPr>
            <p:ph sz="quarter" idx="15"/>
          </p:nvPr>
        </p:nvSpPr>
        <p:spPr/>
        <p:txBody>
          <a:bodyPr/>
          <a:lstStyle/>
          <a:p>
            <a:pPr marL="0" indent="0">
              <a:buNone/>
            </a:pPr>
            <a:endParaRPr lang="de-AT" sz="2000" dirty="0" smtClean="0"/>
          </a:p>
          <a:p>
            <a:pPr marL="0" indent="0">
              <a:buNone/>
            </a:pPr>
            <a:r>
              <a:rPr lang="de-AT" sz="2000" dirty="0" smtClean="0"/>
              <a:t>Bis zu 10 000 EUR;</a:t>
            </a:r>
          </a:p>
          <a:p>
            <a:pPr marL="0" indent="0">
              <a:buNone/>
            </a:pPr>
            <a:r>
              <a:rPr lang="de-AT" sz="2000" dirty="0" smtClean="0"/>
              <a:t>Im Zusammenhang mit Basiskonto bzw. Diskriminierung </a:t>
            </a:r>
          </a:p>
          <a:p>
            <a:pPr marL="0" indent="0">
              <a:buNone/>
            </a:pPr>
            <a:r>
              <a:rPr lang="de-AT" sz="2000" dirty="0" smtClean="0"/>
              <a:t>bis zu 30 000 EUR</a:t>
            </a:r>
            <a:endParaRPr lang="en-GB" sz="2000" dirty="0"/>
          </a:p>
        </p:txBody>
      </p:sp>
    </p:spTree>
    <p:extLst>
      <p:ext uri="{BB962C8B-B14F-4D97-AF65-F5344CB8AC3E}">
        <p14:creationId xmlns:p14="http://schemas.microsoft.com/office/powerpoint/2010/main" val="29783773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smtClean="0"/>
              <a:t>Inkrafttreten</a:t>
            </a:r>
            <a:endParaRPr lang="en-GB" sz="2500" dirty="0"/>
          </a:p>
        </p:txBody>
      </p:sp>
      <p:sp>
        <p:nvSpPr>
          <p:cNvPr id="3" name="Inhaltsplatzhalter 2"/>
          <p:cNvSpPr>
            <a:spLocks noGrp="1"/>
          </p:cNvSpPr>
          <p:nvPr>
            <p:ph sz="quarter" idx="15"/>
          </p:nvPr>
        </p:nvSpPr>
        <p:spPr/>
        <p:txBody>
          <a:bodyPr>
            <a:normAutofit/>
          </a:bodyPr>
          <a:lstStyle/>
          <a:p>
            <a:endParaRPr lang="de-AT" sz="2000" dirty="0" smtClean="0"/>
          </a:p>
          <a:p>
            <a:r>
              <a:rPr lang="de-AT" sz="2000" dirty="0" smtClean="0"/>
              <a:t>VZKG: 18. September 2016</a:t>
            </a:r>
          </a:p>
          <a:p>
            <a:r>
              <a:rPr lang="de-AT" sz="2000" dirty="0"/>
              <a:t>EBA/delegierter Rechtsakte Kommission: 9 Monate nach </a:t>
            </a:r>
            <a:r>
              <a:rPr lang="de-AT" sz="2000" dirty="0" err="1"/>
              <a:t>Inkraftreten</a:t>
            </a:r>
            <a:r>
              <a:rPr lang="de-AT" sz="2000" dirty="0"/>
              <a:t> des delegierten Rechtsaktes (Entgeltinformation und Glossar, Entgeltaufstellung)</a:t>
            </a:r>
            <a:endParaRPr lang="de-AT" sz="2000" dirty="0" smtClean="0"/>
          </a:p>
          <a:p>
            <a:endParaRPr lang="de-AT" sz="2000" dirty="0"/>
          </a:p>
          <a:p>
            <a:r>
              <a:rPr lang="de-AT" sz="2000" dirty="0" smtClean="0"/>
              <a:t>EBA:</a:t>
            </a:r>
          </a:p>
          <a:p>
            <a:pPr marL="457200" indent="-457200">
              <a:buFont typeface="+mj-lt"/>
              <a:buAutoNum type="arabicPeriod"/>
            </a:pPr>
            <a:r>
              <a:rPr lang="de-AT" sz="2000" dirty="0"/>
              <a:t>Bis 18.9.2016 EBA erstellt auf </a:t>
            </a:r>
            <a:r>
              <a:rPr lang="de-AT" sz="2000" dirty="0" smtClean="0"/>
              <a:t>Liste </a:t>
            </a:r>
            <a:r>
              <a:rPr lang="de-AT" sz="2000" dirty="0"/>
              <a:t>mit Unionsterminologie </a:t>
            </a:r>
          </a:p>
          <a:p>
            <a:pPr marL="457200" indent="-457200">
              <a:buFont typeface="+mj-lt"/>
              <a:buAutoNum type="arabicPeriod"/>
            </a:pPr>
            <a:r>
              <a:rPr lang="de-AT" sz="2000" dirty="0"/>
              <a:t>Kommission verabschiedet delegierten Rechtsakt </a:t>
            </a:r>
          </a:p>
          <a:p>
            <a:pPr marL="457200" indent="-457200">
              <a:buFont typeface="+mj-lt"/>
              <a:buAutoNum type="arabicPeriod"/>
            </a:pPr>
            <a:r>
              <a:rPr lang="de-AT" sz="2000" dirty="0"/>
              <a:t>Mitgliedstaaten integrieren bis spätestens 3 Monate danach diese Liste in ihre nationale/vorläufige Liste </a:t>
            </a:r>
          </a:p>
          <a:p>
            <a:pPr marL="457200" indent="-457200">
              <a:buFont typeface="+mj-lt"/>
              <a:buAutoNum type="arabicPeriod"/>
            </a:pPr>
            <a:r>
              <a:rPr lang="de-AT" sz="2000" dirty="0"/>
              <a:t>Alle 4 Jahre Evaluierung </a:t>
            </a:r>
          </a:p>
          <a:p>
            <a:pPr marL="0" indent="0">
              <a:buNone/>
            </a:pPr>
            <a:endParaRPr lang="de-AT" sz="2000" dirty="0"/>
          </a:p>
          <a:p>
            <a:endParaRPr lang="en-GB" sz="2000" dirty="0"/>
          </a:p>
        </p:txBody>
      </p:sp>
    </p:spTree>
    <p:extLst>
      <p:ext uri="{BB962C8B-B14F-4D97-AF65-F5344CB8AC3E}">
        <p14:creationId xmlns:p14="http://schemas.microsoft.com/office/powerpoint/2010/main" val="2540013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a:xfrm>
            <a:off x="467544" y="548680"/>
            <a:ext cx="7704856" cy="647400"/>
          </a:xfrm>
        </p:spPr>
        <p:txBody>
          <a:bodyPr>
            <a:noAutofit/>
          </a:bodyPr>
          <a:lstStyle/>
          <a:p>
            <a:r>
              <a:rPr lang="de-DE" sz="2500" dirty="0" smtClean="0"/>
              <a:t>Verbraucherbegriff und Anwendungsbereich</a:t>
            </a:r>
            <a:endParaRPr lang="de-AT" sz="2500" dirty="0"/>
          </a:p>
        </p:txBody>
      </p:sp>
      <p:sp>
        <p:nvSpPr>
          <p:cNvPr id="3" name="Inhaltsplatzhalter 2"/>
          <p:cNvSpPr>
            <a:spLocks noGrp="1"/>
          </p:cNvSpPr>
          <p:nvPr>
            <p:ph sz="quarter" idx="15"/>
          </p:nvPr>
        </p:nvSpPr>
        <p:spPr/>
        <p:txBody>
          <a:bodyPr/>
          <a:lstStyle/>
          <a:p>
            <a:pPr marL="0" indent="0">
              <a:buNone/>
            </a:pPr>
            <a:r>
              <a:rPr lang="de-AT" sz="2000" b="1" dirty="0" smtClean="0"/>
              <a:t>Verbraucherbegriff</a:t>
            </a:r>
          </a:p>
          <a:p>
            <a:pPr marL="0" indent="0">
              <a:buNone/>
            </a:pPr>
            <a:r>
              <a:rPr lang="de-AT" sz="2000" dirty="0"/>
              <a:t>jede natürliche Person, die zu Zwecken handelt, die nicht ihrer gewerblichen oder beruflichen Tätigkeit zugerechnet werden können</a:t>
            </a:r>
          </a:p>
          <a:p>
            <a:pPr marL="0" indent="0">
              <a:buNone/>
            </a:pPr>
            <a:endParaRPr lang="de-AT" sz="2000" dirty="0"/>
          </a:p>
          <a:p>
            <a:pPr marL="0" indent="0">
              <a:buNone/>
            </a:pPr>
            <a:r>
              <a:rPr lang="de-AT" sz="2000" b="1" dirty="0"/>
              <a:t>Anwendungsbereich</a:t>
            </a:r>
          </a:p>
          <a:p>
            <a:pPr marL="0" indent="0">
              <a:buNone/>
            </a:pPr>
            <a:r>
              <a:rPr lang="de-AT" sz="2000" dirty="0"/>
              <a:t>Für Zahlungskonten, die dem Verbraucher mindestens </a:t>
            </a:r>
            <a:r>
              <a:rPr lang="de-AT" sz="2000" dirty="0" smtClean="0"/>
              <a:t>folgendes </a:t>
            </a:r>
            <a:r>
              <a:rPr lang="de-AT" sz="2000" dirty="0"/>
              <a:t>ermöglichen:</a:t>
            </a:r>
          </a:p>
          <a:p>
            <a:pPr marL="457200" indent="-457200">
              <a:buFont typeface="+mj-lt"/>
              <a:buAutoNum type="arabicPeriod"/>
            </a:pPr>
            <a:r>
              <a:rPr lang="de-AT" sz="2000" dirty="0"/>
              <a:t>die Einzahlung eines Geldbetrags auf ein Zahlungskonto;</a:t>
            </a:r>
          </a:p>
          <a:p>
            <a:pPr marL="457200" indent="-457200">
              <a:buFont typeface="+mj-lt"/>
              <a:buAutoNum type="arabicPeriod"/>
            </a:pPr>
            <a:r>
              <a:rPr lang="de-AT" sz="2000" dirty="0"/>
              <a:t>die Bargeldabhebung von einem Zahlungskonto;</a:t>
            </a:r>
          </a:p>
          <a:p>
            <a:pPr marL="457200" indent="-457200">
              <a:buFont typeface="+mj-lt"/>
              <a:buAutoNum type="arabicPeriod"/>
            </a:pPr>
            <a:r>
              <a:rPr lang="de-AT" sz="2000" dirty="0"/>
              <a:t>die Ausführung und den Empfang von Zahlungsvorgängen, einschließlich Überweisungen, an Dritte und von Dritten.</a:t>
            </a:r>
          </a:p>
          <a:p>
            <a:pPr marL="0" indent="0">
              <a:buNone/>
            </a:pPr>
            <a:endParaRPr lang="de-AT" sz="2000" dirty="0"/>
          </a:p>
          <a:p>
            <a:pPr marL="0" indent="0">
              <a:buNone/>
            </a:pPr>
            <a:endParaRPr lang="de-AT" sz="2000" dirty="0"/>
          </a:p>
        </p:txBody>
      </p:sp>
    </p:spTree>
    <p:extLst>
      <p:ext uri="{BB962C8B-B14F-4D97-AF65-F5344CB8AC3E}">
        <p14:creationId xmlns:p14="http://schemas.microsoft.com/office/powerpoint/2010/main" val="2271834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a:xfrm>
            <a:off x="467544" y="332656"/>
            <a:ext cx="6408712" cy="647400"/>
          </a:xfrm>
        </p:spPr>
        <p:txBody>
          <a:bodyPr/>
          <a:lstStyle/>
          <a:p>
            <a:r>
              <a:rPr lang="de-DE" sz="2500" dirty="0"/>
              <a:t>Informationspflichten des Zahlungsdienstleisters</a:t>
            </a:r>
            <a:endParaRPr lang="de-AT" sz="2500" dirty="0"/>
          </a:p>
        </p:txBody>
      </p:sp>
      <p:sp>
        <p:nvSpPr>
          <p:cNvPr id="3" name="Inhaltsplatzhalter 2"/>
          <p:cNvSpPr>
            <a:spLocks noGrp="1"/>
          </p:cNvSpPr>
          <p:nvPr>
            <p:ph sz="quarter" idx="15"/>
          </p:nvPr>
        </p:nvSpPr>
        <p:spPr/>
        <p:txBody>
          <a:bodyPr/>
          <a:lstStyle/>
          <a:p>
            <a:pPr marL="0" indent="0">
              <a:buNone/>
            </a:pPr>
            <a:endParaRPr lang="de-AT" sz="2000" dirty="0" smtClean="0"/>
          </a:p>
          <a:p>
            <a:pPr marL="0" indent="0">
              <a:buNone/>
            </a:pPr>
            <a:r>
              <a:rPr lang="de-AT" sz="2000" dirty="0" smtClean="0"/>
              <a:t>Standardisierte </a:t>
            </a:r>
            <a:r>
              <a:rPr lang="de-AT" sz="2000" dirty="0"/>
              <a:t>Terminologie </a:t>
            </a:r>
          </a:p>
          <a:p>
            <a:pPr marL="0" indent="0">
              <a:buNone/>
            </a:pPr>
            <a:r>
              <a:rPr lang="de-AT" sz="2000" dirty="0" smtClean="0"/>
              <a:t>kombiniert mit </a:t>
            </a:r>
            <a:r>
              <a:rPr lang="de-AT" sz="2000" dirty="0"/>
              <a:t>gezielten Entgeltinformationen in einem einheitlichen Format </a:t>
            </a:r>
          </a:p>
          <a:p>
            <a:pPr marL="0" indent="0">
              <a:buNone/>
            </a:pPr>
            <a:r>
              <a:rPr lang="de-AT" sz="2000" dirty="0"/>
              <a:t>für die repräsentativsten mit einem Zahlungskonto verbundenen Dienste</a:t>
            </a:r>
          </a:p>
          <a:p>
            <a:pPr marL="0" indent="0">
              <a:buNone/>
            </a:pPr>
            <a:endParaRPr lang="de-AT" sz="2000" dirty="0"/>
          </a:p>
          <a:p>
            <a:pPr marL="0" indent="0">
              <a:buNone/>
            </a:pPr>
            <a:r>
              <a:rPr lang="de-AT" sz="2000" dirty="0"/>
              <a:t>Unentgeltlichkeit der Informationen</a:t>
            </a:r>
          </a:p>
          <a:p>
            <a:pPr marL="0" indent="0">
              <a:buNone/>
            </a:pPr>
            <a:endParaRPr lang="de-AT" dirty="0"/>
          </a:p>
        </p:txBody>
      </p:sp>
    </p:spTree>
    <p:extLst>
      <p:ext uri="{BB962C8B-B14F-4D97-AF65-F5344CB8AC3E}">
        <p14:creationId xmlns:p14="http://schemas.microsoft.com/office/powerpoint/2010/main" val="2457280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Wie soll das erreicht werden?</a:t>
            </a:r>
          </a:p>
        </p:txBody>
      </p:sp>
      <p:sp>
        <p:nvSpPr>
          <p:cNvPr id="3" name="Inhaltsplatzhalter 2"/>
          <p:cNvSpPr>
            <a:spLocks noGrp="1"/>
          </p:cNvSpPr>
          <p:nvPr>
            <p:ph sz="quarter" idx="15"/>
          </p:nvPr>
        </p:nvSpPr>
        <p:spPr/>
        <p:txBody>
          <a:bodyPr/>
          <a:lstStyle/>
          <a:p>
            <a:pPr marL="0" indent="0">
              <a:buNone/>
            </a:pPr>
            <a:r>
              <a:rPr lang="de-AT" sz="2000" dirty="0"/>
              <a:t>Standardisierte Terminologie in Kombination mit Gebühreninformationen in einem einheitlichen Format für die repräsentativsten Dienstleistungen für Zahlungskonten</a:t>
            </a:r>
          </a:p>
          <a:p>
            <a:pPr marL="0" indent="0">
              <a:buNone/>
            </a:pPr>
            <a:endParaRPr lang="de-AT" sz="2000" dirty="0"/>
          </a:p>
          <a:p>
            <a:pPr marL="0" indent="0">
              <a:buNone/>
            </a:pPr>
            <a:r>
              <a:rPr lang="de-AT" sz="2000" dirty="0"/>
              <a:t>Zunächst soll die Standardisierung der Gebührenterminologie für die repräsentativsten Dienstleistungen und Definitionen auf nationaler Ebene erfolgen:</a:t>
            </a:r>
          </a:p>
          <a:p>
            <a:pPr marL="0" indent="0">
              <a:buNone/>
            </a:pPr>
            <a:endParaRPr lang="de-AT" sz="2000" dirty="0"/>
          </a:p>
          <a:p>
            <a:pPr marL="0" indent="0">
              <a:buNone/>
            </a:pPr>
            <a:r>
              <a:rPr lang="de-AT" sz="2000" dirty="0"/>
              <a:t>Die Mitgliedstaaten legen eine vorläufige Liste von </a:t>
            </a:r>
            <a:r>
              <a:rPr lang="de-AT" sz="2000" b="1" dirty="0"/>
              <a:t>mindestens zehn und höchstens zwanzig</a:t>
            </a:r>
            <a:r>
              <a:rPr lang="de-AT" sz="2000" dirty="0"/>
              <a:t> der repräsentativsten mit einem Zahlungskonto verbundenen Dienste fest.</a:t>
            </a:r>
          </a:p>
          <a:p>
            <a:pPr marL="0" indent="0">
              <a:buNone/>
            </a:pPr>
            <a:endParaRPr lang="de-AT" sz="2000" dirty="0"/>
          </a:p>
          <a:p>
            <a:pPr marL="0" indent="0">
              <a:buNone/>
            </a:pPr>
            <a:r>
              <a:rPr lang="de-AT" sz="2000" dirty="0"/>
              <a:t>Für jeden dieser Dienste jeweils nur ein Begriff.</a:t>
            </a:r>
          </a:p>
          <a:p>
            <a:pPr marL="0" indent="0">
              <a:buNone/>
            </a:pPr>
            <a:endParaRPr lang="de-AT" sz="2000" dirty="0"/>
          </a:p>
        </p:txBody>
      </p:sp>
    </p:spTree>
    <p:extLst>
      <p:ext uri="{BB962C8B-B14F-4D97-AF65-F5344CB8AC3E}">
        <p14:creationId xmlns:p14="http://schemas.microsoft.com/office/powerpoint/2010/main" val="25852426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4"/>
          </p:nvPr>
        </p:nvSpPr>
        <p:spPr/>
        <p:txBody>
          <a:bodyPr/>
          <a:lstStyle/>
          <a:p>
            <a:r>
              <a:rPr lang="de-AT" sz="2500" dirty="0"/>
              <a:t>Kriterien</a:t>
            </a:r>
          </a:p>
        </p:txBody>
      </p:sp>
      <p:sp>
        <p:nvSpPr>
          <p:cNvPr id="3" name="Inhaltsplatzhalter 2"/>
          <p:cNvSpPr>
            <a:spLocks noGrp="1"/>
          </p:cNvSpPr>
          <p:nvPr>
            <p:ph sz="quarter" idx="15"/>
          </p:nvPr>
        </p:nvSpPr>
        <p:spPr/>
        <p:txBody>
          <a:bodyPr/>
          <a:lstStyle/>
          <a:p>
            <a:pPr marL="457200" indent="-457200">
              <a:buFont typeface="+mj-lt"/>
              <a:buAutoNum type="alphaLcParenR"/>
            </a:pPr>
            <a:r>
              <a:rPr lang="de-AT" sz="2000" dirty="0"/>
              <a:t>von Verbrauchern im Zusammenhang mit ihrem Zahlungskonto am häufigsten genutzt werden, </a:t>
            </a:r>
          </a:p>
          <a:p>
            <a:pPr marL="0" indent="0">
              <a:buNone/>
            </a:pPr>
            <a:endParaRPr lang="de-AT" sz="2000" dirty="0"/>
          </a:p>
          <a:p>
            <a:pPr marL="457200" indent="-457200">
              <a:buFont typeface="+mj-lt"/>
              <a:buAutoNum type="alphaLcParenR" startAt="2"/>
            </a:pPr>
            <a:r>
              <a:rPr lang="de-AT" sz="2000" dirty="0"/>
              <a:t>den Verbrauchern die höchsten Kosten sowohl insgesamt als auch pro Einheit verursachen.</a:t>
            </a:r>
          </a:p>
          <a:p>
            <a:endParaRPr lang="de-AT" sz="2000" dirty="0"/>
          </a:p>
          <a:p>
            <a:pPr marL="0" indent="0">
              <a:buNone/>
            </a:pPr>
            <a:r>
              <a:rPr lang="de-AT" sz="2000" dirty="0"/>
              <a:t>Anwendung der Kriterien: EBA hat am18. März 2015 Leitlinien veröffentlicht.</a:t>
            </a:r>
          </a:p>
          <a:p>
            <a:pPr marL="0" indent="0">
              <a:buNone/>
            </a:pPr>
            <a:endParaRPr lang="de-AT" sz="2000" dirty="0"/>
          </a:p>
          <a:p>
            <a:pPr marL="0" indent="0">
              <a:buNone/>
            </a:pPr>
            <a:r>
              <a:rPr lang="de-AT" sz="2000" dirty="0"/>
              <a:t>Mitgliedstaaten </a:t>
            </a:r>
            <a:r>
              <a:rPr lang="de-AT" sz="2000" dirty="0" smtClean="0"/>
              <a:t>hatten der </a:t>
            </a:r>
            <a:r>
              <a:rPr lang="de-AT" sz="2000" dirty="0"/>
              <a:t>Kommission und der EBA bis zum 18. September 2015 die vorläufigen </a:t>
            </a:r>
            <a:r>
              <a:rPr lang="de-AT" sz="2000" dirty="0" smtClean="0"/>
              <a:t>Listen zu übermitteln.</a:t>
            </a:r>
            <a:endParaRPr lang="de-AT" sz="2000" dirty="0"/>
          </a:p>
          <a:p>
            <a:pPr marL="0" indent="0">
              <a:buNone/>
            </a:pPr>
            <a:endParaRPr lang="de-AT" dirty="0"/>
          </a:p>
        </p:txBody>
      </p:sp>
    </p:spTree>
    <p:extLst>
      <p:ext uri="{BB962C8B-B14F-4D97-AF65-F5344CB8AC3E}">
        <p14:creationId xmlns:p14="http://schemas.microsoft.com/office/powerpoint/2010/main" val="4212125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Vorlage_Präsentation_BV">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Vorlage_Präsentation_BV">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Vorlage_Präsentation_BV">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Vorlage_Präsentation_BV">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3297</Words>
  <Application>Microsoft Office PowerPoint</Application>
  <PresentationFormat>Bildschirmpräsentation (4:3)</PresentationFormat>
  <Paragraphs>402</Paragraphs>
  <Slides>53</Slides>
  <Notes>0</Notes>
  <HiddenSlides>0</HiddenSlides>
  <MMClips>0</MMClips>
  <ScaleCrop>false</ScaleCrop>
  <HeadingPairs>
    <vt:vector size="4" baseType="variant">
      <vt:variant>
        <vt:lpstr>Design</vt:lpstr>
      </vt:variant>
      <vt:variant>
        <vt:i4>4</vt:i4>
      </vt:variant>
      <vt:variant>
        <vt:lpstr>Folientitel</vt:lpstr>
      </vt:variant>
      <vt:variant>
        <vt:i4>53</vt:i4>
      </vt:variant>
    </vt:vector>
  </HeadingPairs>
  <TitlesOfParts>
    <vt:vector size="57" baseType="lpstr">
      <vt:lpstr>Vorlage_Präsentation_BV</vt:lpstr>
      <vt:lpstr>1_Vorlage_Präsentation_BV</vt:lpstr>
      <vt:lpstr>2_Vorlage_Präsentation_BV</vt:lpstr>
      <vt:lpstr>3_Vorlage_Präsentation_BV</vt:lpstr>
      <vt:lpstr> Entwurf für ein  Verbraucherzahlungsgesetz</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VOeBB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ME</dc:creator>
  <cp:lastModifiedBy>ME</cp:lastModifiedBy>
  <cp:revision>44</cp:revision>
  <cp:lastPrinted>2016-01-11T11:29:46Z</cp:lastPrinted>
  <dcterms:created xsi:type="dcterms:W3CDTF">2015-12-31T10:30:11Z</dcterms:created>
  <dcterms:modified xsi:type="dcterms:W3CDTF">2016-01-11T16:44:36Z</dcterms:modified>
</cp:coreProperties>
</file>