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0"/>
    <a:srgbClr val="A8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30F39-9948-4481-A85A-83FE3AF3F4A8}" type="datetimeFigureOut">
              <a:rPr lang="de-AT" smtClean="0"/>
              <a:t>10.02.2016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280FB-1724-43DA-9E20-698417691A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230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514599"/>
          </a:xfrm>
        </p:spPr>
        <p:txBody>
          <a:bodyPr anchor="t" anchorCtr="0">
            <a:noAutofit/>
          </a:bodyPr>
          <a:lstStyle>
            <a:lvl1pPr>
              <a:defRPr b="1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r>
              <a:rPr lang="de-DE" dirty="0" smtClean="0"/>
              <a:t>Vortragstitel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766936"/>
          </a:xfrm>
        </p:spPr>
        <p:txBody>
          <a:bodyPr>
            <a:noAutofit/>
          </a:bodyPr>
          <a:lstStyle>
            <a:lvl1pPr marL="0" indent="0" algn="ctr">
              <a:buNone/>
              <a:defRPr sz="2800" i="1">
                <a:solidFill>
                  <a:srgbClr val="004080"/>
                </a:solidFill>
                <a:latin typeface="Lato" panose="020F050202020403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AT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907704" y="4941168"/>
            <a:ext cx="5329932" cy="50405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rgbClr val="A8B7CF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Vortragender</a:t>
            </a:r>
            <a:endParaRPr lang="de-AT" dirty="0"/>
          </a:p>
        </p:txBody>
      </p:sp>
      <p:cxnSp>
        <p:nvCxnSpPr>
          <p:cNvPr id="15" name="Gerade Verbindung 14"/>
          <p:cNvCxnSpPr/>
          <p:nvPr userDrawn="1"/>
        </p:nvCxnSpPr>
        <p:spPr>
          <a:xfrm flipH="1">
            <a:off x="467544" y="1268760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flipH="1">
            <a:off x="467544" y="6237312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 userDrawn="1"/>
        </p:nvSpPr>
        <p:spPr>
          <a:xfrm>
            <a:off x="467544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44257DA-5050-452C-84E2-E91F5B0A1F03}" type="datetime1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t>10.02.2016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524328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7C5604-4442-40C2-8905-572C9E118A00}" type="slidenum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pPr algn="r"/>
              <a:t>‹Nr.›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21" name="Textfeld 20"/>
          <p:cNvSpPr txBox="1"/>
          <p:nvPr userDrawn="1"/>
        </p:nvSpPr>
        <p:spPr>
          <a:xfrm>
            <a:off x="3023828" y="6395107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00" dirty="0" smtClean="0">
                <a:solidFill>
                  <a:srgbClr val="004080"/>
                </a:solidFill>
                <a:latin typeface="Lato Light" panose="020F0302020204030203" pitchFamily="34" charset="0"/>
              </a:rPr>
              <a:t>Verband österreichischer Banken und Bankiers</a:t>
            </a:r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pic>
        <p:nvPicPr>
          <p:cNvPr id="14" name="Picture 10" descr="logo BV.p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40464" y="346989"/>
            <a:ext cx="1908000" cy="23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062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14"/>
          <p:cNvCxnSpPr/>
          <p:nvPr userDrawn="1"/>
        </p:nvCxnSpPr>
        <p:spPr>
          <a:xfrm flipH="1">
            <a:off x="467544" y="1268760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flipH="1">
            <a:off x="467544" y="6237312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405336"/>
            <a:ext cx="5544616" cy="647400"/>
          </a:xfrm>
        </p:spPr>
        <p:txBody>
          <a:bodyPr>
            <a:noAutofit/>
          </a:bodyPr>
          <a:lstStyle>
            <a:lvl1pPr marL="0" indent="0">
              <a:buNone/>
              <a:defRPr sz="3000" b="1" baseline="0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Titel durch Klicken hinzufügen</a:t>
            </a:r>
            <a:endParaRPr lang="de-AT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467544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44257DA-5050-452C-84E2-E91F5B0A1F03}" type="datetime1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t>10.02.2016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17" name="Textfeld 16"/>
          <p:cNvSpPr txBox="1"/>
          <p:nvPr userDrawn="1"/>
        </p:nvSpPr>
        <p:spPr>
          <a:xfrm>
            <a:off x="3023828" y="6395107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00" dirty="0" smtClean="0">
                <a:solidFill>
                  <a:srgbClr val="004080"/>
                </a:solidFill>
                <a:latin typeface="Lato Light" panose="020F0302020204030203" pitchFamily="34" charset="0"/>
              </a:rPr>
              <a:t>Verband österreichischer Banken und Bankiers</a:t>
            </a:r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21" name="Textfeld 20"/>
          <p:cNvSpPr txBox="1"/>
          <p:nvPr userDrawn="1"/>
        </p:nvSpPr>
        <p:spPr>
          <a:xfrm>
            <a:off x="7524328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7C5604-4442-40C2-8905-572C9E118A00}" type="slidenum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pPr algn="r"/>
              <a:t>‹Nr.›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pic>
        <p:nvPicPr>
          <p:cNvPr id="11" name="Picture 10" descr="logo BV.p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40464" y="346989"/>
            <a:ext cx="1908000" cy="236673"/>
          </a:xfrm>
          <a:prstGeom prst="rect">
            <a:avLst/>
          </a:prstGeom>
        </p:spPr>
      </p:pic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468313" y="1341438"/>
            <a:ext cx="8280400" cy="4824412"/>
          </a:xfrm>
        </p:spPr>
        <p:txBody>
          <a:bodyPr>
            <a:no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6377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14"/>
          <p:cNvCxnSpPr/>
          <p:nvPr userDrawn="1"/>
        </p:nvCxnSpPr>
        <p:spPr>
          <a:xfrm flipH="1">
            <a:off x="467544" y="1268760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flipH="1">
            <a:off x="467544" y="6237312"/>
            <a:ext cx="8280920" cy="0"/>
          </a:xfrm>
          <a:prstGeom prst="line">
            <a:avLst/>
          </a:prstGeom>
          <a:ln w="31750">
            <a:solidFill>
              <a:srgbClr val="00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405336"/>
            <a:ext cx="5544616" cy="647400"/>
          </a:xfrm>
        </p:spPr>
        <p:txBody>
          <a:bodyPr>
            <a:noAutofit/>
          </a:bodyPr>
          <a:lstStyle>
            <a:lvl1pPr marL="0" indent="0">
              <a:buNone/>
              <a:defRPr sz="3000" b="1" baseline="0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Titel durch Klicken hinzufügen</a:t>
            </a:r>
            <a:endParaRPr lang="de-AT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467544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44257DA-5050-452C-84E2-E91F5B0A1F03}" type="datetime1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t>10.02.2016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18" name="Textfeld 17"/>
          <p:cNvSpPr txBox="1"/>
          <p:nvPr userDrawn="1"/>
        </p:nvSpPr>
        <p:spPr>
          <a:xfrm>
            <a:off x="3023828" y="6395107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00" dirty="0" smtClean="0">
                <a:solidFill>
                  <a:srgbClr val="004080"/>
                </a:solidFill>
                <a:latin typeface="Lato Light" panose="020F0302020204030203" pitchFamily="34" charset="0"/>
              </a:rPr>
              <a:t>Verband österreichischer Banken und Bankiers</a:t>
            </a:r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524328" y="6381328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7C5604-4442-40C2-8905-572C9E118A00}" type="slidenum">
              <a:rPr lang="de-AT" sz="1000" smtClean="0">
                <a:solidFill>
                  <a:srgbClr val="004080"/>
                </a:solidFill>
                <a:latin typeface="Lato Light" panose="020F0302020204030203" pitchFamily="34" charset="0"/>
              </a:rPr>
              <a:pPr algn="r"/>
              <a:t>‹Nr.›</a:t>
            </a:fld>
            <a:endParaRPr lang="de-AT" sz="1000" dirty="0">
              <a:solidFill>
                <a:srgbClr val="004080"/>
              </a:solidFill>
              <a:latin typeface="Lato Light" panose="020F0302020204030203" pitchFamily="34" charset="0"/>
            </a:endParaRP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2564904"/>
            <a:ext cx="1295624" cy="648072"/>
          </a:xfrm>
        </p:spPr>
        <p:txBody>
          <a:bodyPr>
            <a:noAutofit/>
          </a:bodyPr>
          <a:lstStyle>
            <a:lvl1pPr marL="0" indent="0">
              <a:buNone/>
              <a:defRPr sz="2000" b="1" u="sng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Kontakt:</a:t>
            </a:r>
            <a:endParaRPr lang="de-AT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467544" y="3284984"/>
            <a:ext cx="8280400" cy="432519"/>
          </a:xfrm>
        </p:spPr>
        <p:txBody>
          <a:bodyPr>
            <a:noAutofit/>
          </a:bodyPr>
          <a:lstStyle>
            <a:lvl1pPr marL="0" indent="0">
              <a:buNone/>
              <a:defRPr sz="1800" b="1" i="1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Name</a:t>
            </a:r>
            <a:endParaRPr lang="de-AT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68064" y="3789040"/>
            <a:ext cx="8280400" cy="237626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004080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de-AT" dirty="0" smtClean="0"/>
              <a:t>Institut, Adresse, Telefonnummer, E-Mail</a:t>
            </a:r>
          </a:p>
          <a:p>
            <a:pPr lvl="0"/>
            <a:endParaRPr lang="de-AT" dirty="0"/>
          </a:p>
        </p:txBody>
      </p:sp>
      <p:pic>
        <p:nvPicPr>
          <p:cNvPr id="12" name="Picture 10" descr="logo BV.p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40464" y="346989"/>
            <a:ext cx="1908000" cy="23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8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1088-8D3E-4661-AEC3-8D9DD24050FD}" type="datetimeFigureOut">
              <a:rPr lang="de-AT" smtClean="0"/>
              <a:t>10.02.2016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4644-3C4A-4902-8DAE-7580BB69914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09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4080"/>
          </a:solidFill>
          <a:latin typeface="Lato" panose="020F050202020403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080"/>
          </a:solidFill>
          <a:latin typeface="Lato" panose="020F050202020403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080"/>
          </a:solidFill>
          <a:latin typeface="Lato" panose="020F050202020403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004080"/>
          </a:solidFill>
          <a:latin typeface="Lato" panose="020F050202020403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004080"/>
          </a:solidFill>
          <a:latin typeface="Lato" panose="020F050202020403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004080"/>
          </a:solidFill>
          <a:latin typeface="Lato" panose="020F050202020403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sz="4000" dirty="0"/>
              <a:t>Richtlinie über Zahlungsdienste im Binnenmarkt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latin typeface="Lato"/>
              </a:rPr>
              <a:t>PSD 2</a:t>
            </a:r>
          </a:p>
          <a:p>
            <a:endParaRPr lang="de-AT" dirty="0"/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907704" y="5157192"/>
            <a:ext cx="5329932" cy="504056"/>
          </a:xfrm>
        </p:spPr>
        <p:txBody>
          <a:bodyPr/>
          <a:lstStyle/>
          <a:p>
            <a:r>
              <a:rPr lang="de-AT" dirty="0"/>
              <a:t>Mag. Michael Ernegger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298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AT" sz="2500" dirty="0" smtClean="0"/>
              <a:t>INHALT PSD2</a:t>
            </a:r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de-AT" sz="2000" dirty="0"/>
              <a:t> </a:t>
            </a:r>
          </a:p>
          <a:p>
            <a:pPr hangingPunct="0"/>
            <a:r>
              <a:rPr lang="de-AT" sz="2000" dirty="0"/>
              <a:t>Zahlungsdienstleister</a:t>
            </a:r>
          </a:p>
          <a:p>
            <a:pPr marL="0" indent="0" hangingPunct="0">
              <a:buNone/>
            </a:pPr>
            <a:endParaRPr lang="de-AT" sz="2000" dirty="0"/>
          </a:p>
          <a:p>
            <a:pPr hangingPunct="0"/>
            <a:r>
              <a:rPr lang="de-AT" sz="2000" dirty="0"/>
              <a:t>Transparenz der Vertragsbedingungen und Informationspflichten der Zahlungsdienste</a:t>
            </a:r>
          </a:p>
          <a:p>
            <a:pPr marL="0" indent="0" hangingPunct="0">
              <a:buNone/>
            </a:pPr>
            <a:endParaRPr lang="de-AT" sz="2000" dirty="0"/>
          </a:p>
          <a:p>
            <a:pPr hangingPunct="0"/>
            <a:r>
              <a:rPr lang="de-AT" sz="2000" dirty="0"/>
              <a:t>Rechte und Pflichten bei der Erbringung und Nutzung von Zahlungsdiensten</a:t>
            </a:r>
          </a:p>
          <a:p>
            <a:pPr marL="0" indent="0" hangingPunct="0">
              <a:buNone/>
            </a:pPr>
            <a:endParaRPr lang="de-AT" sz="2000" dirty="0"/>
          </a:p>
          <a:p>
            <a:pPr hangingPunct="0"/>
            <a:r>
              <a:rPr lang="de-AT" sz="2000" dirty="0"/>
              <a:t>Delegierte Rechtsakte und Technische Regulierungsstandards der </a:t>
            </a:r>
            <a:r>
              <a:rPr lang="de-AT" sz="2000" dirty="0" smtClean="0"/>
              <a:t>EBA (Sicherheit</a:t>
            </a:r>
            <a:r>
              <a:rPr lang="de-AT" sz="2000" dirty="0"/>
              <a:t>, Kommunikationsschnittstelle, Authentifizierung)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86587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467544" y="405336"/>
            <a:ext cx="6624736" cy="647400"/>
          </a:xfrm>
        </p:spPr>
        <p:txBody>
          <a:bodyPr/>
          <a:lstStyle/>
          <a:p>
            <a:pPr hangingPunct="0"/>
            <a:r>
              <a:rPr lang="de-AT" sz="2500" dirty="0"/>
              <a:t>Die wichtigsten </a:t>
            </a:r>
            <a:r>
              <a:rPr lang="de-AT" sz="2500" dirty="0" smtClean="0"/>
              <a:t>Neuerungen</a:t>
            </a:r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de-AT" sz="2000" b="1" dirty="0"/>
              <a:t>Titel I – Anwendungsbereich, Begriffsbestimmungen</a:t>
            </a:r>
          </a:p>
          <a:p>
            <a:pPr hangingPunct="0"/>
            <a:r>
              <a:rPr lang="de-AT" sz="2000" dirty="0" smtClean="0"/>
              <a:t>Zahlungsdienstleister</a:t>
            </a:r>
            <a:r>
              <a:rPr lang="de-AT" sz="2000" dirty="0"/>
              <a:t>: Zahlungsauslösedienste und </a:t>
            </a:r>
            <a:r>
              <a:rPr lang="de-AT" sz="2000" dirty="0" smtClean="0"/>
              <a:t>Kontoinformationsdienste</a:t>
            </a:r>
          </a:p>
          <a:p>
            <a:pPr hangingPunct="0"/>
            <a:endParaRPr lang="de-AT" sz="2000" dirty="0"/>
          </a:p>
          <a:p>
            <a:pPr hangingPunct="0"/>
            <a:r>
              <a:rPr lang="de-AT" sz="2000" dirty="0"/>
              <a:t>„</a:t>
            </a:r>
            <a:r>
              <a:rPr lang="de-AT" sz="2000" dirty="0" err="1"/>
              <a:t>One</a:t>
            </a:r>
            <a:r>
              <a:rPr lang="de-AT" sz="2000" dirty="0"/>
              <a:t> Leg </a:t>
            </a:r>
            <a:r>
              <a:rPr lang="de-AT" sz="2000" dirty="0" err="1"/>
              <a:t>Principle</a:t>
            </a:r>
            <a:r>
              <a:rPr lang="de-AT" sz="2000" dirty="0"/>
              <a:t>“ - Titel III und IV (Rechte und Pflichten, Transparenz und Information) der RL gelten - eingeschränkt - auch für Zahlungsvorgänge, bei denen einer der Zahlungsdienstleister außerhalb des EWR ansässig ist; </a:t>
            </a:r>
            <a:endParaRPr lang="de-AT" sz="2000" dirty="0" smtClean="0"/>
          </a:p>
          <a:p>
            <a:pPr hangingPunct="0"/>
            <a:r>
              <a:rPr lang="de-AT" sz="2000" dirty="0" smtClean="0"/>
              <a:t>Ausdehnung </a:t>
            </a:r>
            <a:r>
              <a:rPr lang="de-AT" sz="2000" dirty="0"/>
              <a:t>auf alle amtlichen </a:t>
            </a:r>
            <a:r>
              <a:rPr lang="de-AT" sz="2000" dirty="0" smtClean="0"/>
              <a:t>Währungen</a:t>
            </a:r>
          </a:p>
          <a:p>
            <a:pPr hangingPunct="0"/>
            <a:endParaRPr lang="de-AT" sz="2000" dirty="0"/>
          </a:p>
          <a:p>
            <a:pPr hangingPunct="0"/>
            <a:r>
              <a:rPr lang="de-AT" sz="2000" dirty="0"/>
              <a:t>Verstärkte </a:t>
            </a:r>
            <a:r>
              <a:rPr lang="de-AT" sz="2000" dirty="0" smtClean="0"/>
              <a:t>Kundenauthentifizierung</a:t>
            </a:r>
          </a:p>
          <a:p>
            <a:pPr hangingPunct="0"/>
            <a:endParaRPr lang="de-AT" sz="2000" dirty="0"/>
          </a:p>
          <a:p>
            <a:pPr hangingPunct="0"/>
            <a:r>
              <a:rPr lang="de-AT" sz="2000" dirty="0"/>
              <a:t>Sensible Zahlungsdaten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398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AT" sz="2500" dirty="0"/>
              <a:t>Die wichtigsten Neuerungen</a:t>
            </a:r>
          </a:p>
          <a:p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>
          <a:xfrm>
            <a:off x="468312" y="1341438"/>
            <a:ext cx="8424167" cy="4824412"/>
          </a:xfrm>
        </p:spPr>
        <p:txBody>
          <a:bodyPr/>
          <a:lstStyle/>
          <a:p>
            <a:pPr marL="0" indent="0" hangingPunct="0">
              <a:buNone/>
            </a:pPr>
            <a:endParaRPr lang="de-AT" sz="2000" b="1" dirty="0" smtClean="0"/>
          </a:p>
          <a:p>
            <a:pPr marL="0" indent="0" hangingPunct="0">
              <a:buNone/>
            </a:pPr>
            <a:r>
              <a:rPr lang="de-AT" sz="2000" b="1" dirty="0" smtClean="0"/>
              <a:t>Titel </a:t>
            </a:r>
            <a:r>
              <a:rPr lang="de-AT" sz="2000" b="1" dirty="0"/>
              <a:t>II - Zulassung</a:t>
            </a:r>
          </a:p>
          <a:p>
            <a:pPr marL="0" indent="0" hangingPunct="0">
              <a:buNone/>
            </a:pPr>
            <a:r>
              <a:rPr lang="de-AT" sz="2000" dirty="0" smtClean="0"/>
              <a:t>EBA </a:t>
            </a:r>
            <a:r>
              <a:rPr lang="de-AT" sz="2000" dirty="0"/>
              <a:t>- zentrales Register aller </a:t>
            </a:r>
            <a:r>
              <a:rPr lang="de-AT" sz="2000" dirty="0" smtClean="0"/>
              <a:t>Zahlungsdienstleister</a:t>
            </a:r>
          </a:p>
          <a:p>
            <a:pPr marL="0" indent="0" hangingPunct="0">
              <a:buNone/>
            </a:pPr>
            <a:endParaRPr lang="de-AT" sz="2000" dirty="0"/>
          </a:p>
          <a:p>
            <a:pPr marL="0" indent="0" hangingPunct="0">
              <a:buNone/>
            </a:pPr>
            <a:r>
              <a:rPr lang="de-AT" sz="2000" dirty="0"/>
              <a:t> </a:t>
            </a:r>
          </a:p>
          <a:p>
            <a:pPr marL="0" indent="0" hangingPunct="0">
              <a:buNone/>
            </a:pPr>
            <a:r>
              <a:rPr lang="de-AT" sz="2000" b="1" dirty="0" smtClean="0"/>
              <a:t>Titel </a:t>
            </a:r>
            <a:r>
              <a:rPr lang="de-AT" sz="2000" b="1" dirty="0"/>
              <a:t>III - Transparenz der Vertragsbedingungen und Informationspflichten der Zahlungsdienste</a:t>
            </a:r>
          </a:p>
          <a:p>
            <a:pPr marL="0" indent="0" hangingPunct="0">
              <a:buNone/>
            </a:pPr>
            <a:r>
              <a:rPr lang="de-AT" sz="2000" dirty="0"/>
              <a:t> </a:t>
            </a:r>
          </a:p>
          <a:p>
            <a:pPr marL="0" indent="0" hangingPunct="0">
              <a:buNone/>
            </a:pPr>
            <a:r>
              <a:rPr lang="de-AT" sz="2000" dirty="0"/>
              <a:t>Merkblatt der Kommission zu den Rechten und Pflichten für Verbraucher - </a:t>
            </a:r>
          </a:p>
          <a:p>
            <a:pPr marL="0" indent="0" hangingPunct="0">
              <a:buNone/>
            </a:pPr>
            <a:r>
              <a:rPr lang="de-AT" sz="2000" dirty="0"/>
              <a:t>Website und in Papierform 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50846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AT" sz="2500" dirty="0"/>
              <a:t>Die wichtigsten Neuerungen</a:t>
            </a:r>
          </a:p>
          <a:p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de-AT" sz="2000" b="1" dirty="0" smtClean="0"/>
              <a:t>Titel </a:t>
            </a:r>
            <a:r>
              <a:rPr lang="de-AT" sz="2000" b="1" dirty="0"/>
              <a:t>IV - Rechte und Pflichten bei der Erbringung und Nutzung von </a:t>
            </a:r>
            <a:r>
              <a:rPr lang="de-AT" sz="2000" b="1" dirty="0" smtClean="0"/>
              <a:t>Zahlungsdiensten</a:t>
            </a:r>
          </a:p>
          <a:p>
            <a:pPr marL="0" indent="0" hangingPunct="0">
              <a:buNone/>
            </a:pPr>
            <a:endParaRPr lang="de-AT" sz="2000" b="1" dirty="0"/>
          </a:p>
          <a:p>
            <a:pPr hangingPunct="0"/>
            <a:r>
              <a:rPr lang="de-AT" sz="2000" dirty="0"/>
              <a:t>Rahmenvertrag – Schutz- und Abhilfemaßnahmen bei </a:t>
            </a:r>
            <a:r>
              <a:rPr lang="de-AT" sz="2000" dirty="0" smtClean="0"/>
              <a:t>Betrug</a:t>
            </a:r>
          </a:p>
          <a:p>
            <a:pPr hangingPunct="0"/>
            <a:r>
              <a:rPr lang="de-AT" sz="2000" dirty="0" smtClean="0"/>
              <a:t>Zahlungsauslösedienstleister – Referenz</a:t>
            </a:r>
          </a:p>
          <a:p>
            <a:pPr hangingPunct="0"/>
            <a:r>
              <a:rPr lang="de-AT" sz="2000" dirty="0" smtClean="0"/>
              <a:t>Zahlungsautorisierung </a:t>
            </a:r>
            <a:r>
              <a:rPr lang="de-AT" sz="2000" dirty="0"/>
              <a:t>auch über Zahlungsauslösedienstleister</a:t>
            </a:r>
          </a:p>
          <a:p>
            <a:pPr hangingPunct="0"/>
            <a:r>
              <a:rPr lang="de-AT" sz="2000" dirty="0"/>
              <a:t>Kontoführende Zahlungsdienstleister und TPP müssen auf sichere Weise miteinander kommunizieren</a:t>
            </a:r>
          </a:p>
          <a:p>
            <a:pPr hangingPunct="0"/>
            <a:r>
              <a:rPr lang="de-AT" sz="2000" dirty="0"/>
              <a:t>Keine Benachteiligung von TPPs</a:t>
            </a:r>
          </a:p>
          <a:p>
            <a:pPr hangingPunct="0"/>
            <a:r>
              <a:rPr lang="de-AT" sz="2000" dirty="0"/>
              <a:t>Personalisierte Sicherheitsdaten – Weitergabe an TPPs</a:t>
            </a:r>
          </a:p>
          <a:p>
            <a:pPr hangingPunct="0"/>
            <a:r>
              <a:rPr lang="de-AT" sz="2000" dirty="0"/>
              <a:t>Nicht autorisierte Zahlungsvorgänge – unverzügliche Erstattung durch Zahlungsdienstleister</a:t>
            </a:r>
          </a:p>
          <a:p>
            <a:pPr hangingPunct="0"/>
            <a:r>
              <a:rPr lang="de-AT" sz="2000" dirty="0"/>
              <a:t>Haftung des Zahlers EUR 50</a:t>
            </a:r>
          </a:p>
          <a:p>
            <a:pPr marL="0" indent="0">
              <a:buNone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24935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AT" sz="2500" dirty="0"/>
              <a:t>Die wichtigsten Neuerungen</a:t>
            </a:r>
          </a:p>
          <a:p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hangingPunct="0"/>
            <a:endParaRPr lang="de-AT" sz="2000" dirty="0" smtClean="0"/>
          </a:p>
          <a:p>
            <a:pPr hangingPunct="0"/>
            <a:endParaRPr lang="de-AT" sz="2000" dirty="0"/>
          </a:p>
          <a:p>
            <a:pPr hangingPunct="0"/>
            <a:r>
              <a:rPr lang="de-AT" sz="2000" dirty="0" smtClean="0"/>
              <a:t>Wirksame </a:t>
            </a:r>
            <a:r>
              <a:rPr lang="de-AT" sz="2000" dirty="0"/>
              <a:t>Verfahren für das Management von Sicherheitsvorfällen – jährliche Berichtspflicht</a:t>
            </a:r>
          </a:p>
          <a:p>
            <a:pPr hangingPunct="0"/>
            <a:r>
              <a:rPr lang="de-AT" sz="2000" dirty="0"/>
              <a:t>EBA Leitlinien zu Klassifizierung und Meldung</a:t>
            </a:r>
          </a:p>
          <a:p>
            <a:pPr hangingPunct="0"/>
            <a:r>
              <a:rPr lang="de-AT" sz="2000" dirty="0"/>
              <a:t>Verstärkte Kundenauthentifizierung – Internet und TPP</a:t>
            </a:r>
          </a:p>
          <a:p>
            <a:pPr hangingPunct="0"/>
            <a:r>
              <a:rPr lang="de-AT" sz="2000" dirty="0"/>
              <a:t>EBA Technische Regulierungsstandards zu Vertraulichkeit und Integrität sowie Kommunikationsschnittstelle</a:t>
            </a:r>
          </a:p>
          <a:p>
            <a:pPr marL="0" indent="0" hangingPunct="0">
              <a:buNone/>
            </a:pPr>
            <a:r>
              <a:rPr lang="de-AT" sz="2000" dirty="0"/>
              <a:t> 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413675169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Präsentation_BV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Vorlage_Präsentation_BV</Template>
  <TotalTime>0</TotalTime>
  <Words>186</Words>
  <Application>Microsoft Office PowerPoint</Application>
  <PresentationFormat>Bildschirmpräsentation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Vorlage_Präsentation_BV</vt:lpstr>
      <vt:lpstr>Richtlinie über Zahlungsdienste im Binnenmarkt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VOeBB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MM</dc:creator>
  <cp:lastModifiedBy>ME</cp:lastModifiedBy>
  <cp:revision>6</cp:revision>
  <dcterms:created xsi:type="dcterms:W3CDTF">2015-10-09T11:04:33Z</dcterms:created>
  <dcterms:modified xsi:type="dcterms:W3CDTF">2016-02-10T16:26:37Z</dcterms:modified>
</cp:coreProperties>
</file>